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60" r:id="rId3"/>
    <p:sldId id="261" r:id="rId4"/>
    <p:sldId id="290" r:id="rId5"/>
    <p:sldId id="266" r:id="rId6"/>
    <p:sldId id="269" r:id="rId7"/>
    <p:sldId id="267" r:id="rId8"/>
    <p:sldId id="268" r:id="rId9"/>
    <p:sldId id="270" r:id="rId10"/>
    <p:sldId id="271" r:id="rId11"/>
    <p:sldId id="272" r:id="rId12"/>
    <p:sldId id="273" r:id="rId13"/>
    <p:sldId id="274" r:id="rId14"/>
    <p:sldId id="275" r:id="rId15"/>
    <p:sldId id="276" r:id="rId16"/>
    <p:sldId id="277" r:id="rId17"/>
    <p:sldId id="278" r:id="rId18"/>
    <p:sldId id="279" r:id="rId19"/>
    <p:sldId id="289" r:id="rId20"/>
    <p:sldId id="280" r:id="rId21"/>
    <p:sldId id="281" r:id="rId22"/>
    <p:sldId id="283" r:id="rId23"/>
    <p:sldId id="282" r:id="rId24"/>
    <p:sldId id="284" r:id="rId25"/>
    <p:sldId id="285" r:id="rId26"/>
    <p:sldId id="286" r:id="rId27"/>
    <p:sldId id="287" r:id="rId28"/>
    <p:sldId id="288" r:id="rId29"/>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AF43585-4546-49F3-A7D3-9A226D4E282E}" type="datetimeFigureOut">
              <a:rPr lang="en-GB" smtClean="0"/>
              <a:t>16/09/2019</a:t>
            </a:fld>
            <a:endParaRPr lang="en-GB"/>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F8986B7-6409-42DA-A3D6-B8A2ED293574}" type="slidenum">
              <a:rPr lang="en-GB" smtClean="0"/>
              <a:t>‹#›</a:t>
            </a:fld>
            <a:endParaRPr lang="en-GB"/>
          </a:p>
        </p:txBody>
      </p:sp>
    </p:spTree>
    <p:extLst>
      <p:ext uri="{BB962C8B-B14F-4D97-AF65-F5344CB8AC3E}">
        <p14:creationId xmlns:p14="http://schemas.microsoft.com/office/powerpoint/2010/main" val="249480705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9-09-12T15:04:28.31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94BDF91-2740-484D-AD4F-C969E0B6AA8C}" emma:medium="tactile" emma:mode="ink">
          <msink:context xmlns:msink="http://schemas.microsoft.com/ink/2010/main" type="writingRegion" rotatedBoundingBox="4956,12331 5012,12331 5012,13083 4956,13083"/>
        </emma:interpretation>
      </emma:emma>
    </inkml:annotationXML>
    <inkml:traceGroup>
      <inkml:annotationXML>
        <emma:emma xmlns:emma="http://www.w3.org/2003/04/emma" version="1.0">
          <emma:interpretation id="{001FD5C1-4E21-4BCC-AD3A-17566D5FCE94}" emma:medium="tactile" emma:mode="ink">
            <msink:context xmlns:msink="http://schemas.microsoft.com/ink/2010/main" type="paragraph" rotatedBoundingBox="4956,12331 5012,12331 5012,13083 4956,13083" alignmentLevel="1"/>
          </emma:interpretation>
        </emma:emma>
      </inkml:annotationXML>
      <inkml:traceGroup>
        <inkml:annotationXML>
          <emma:emma xmlns:emma="http://www.w3.org/2003/04/emma" version="1.0">
            <emma:interpretation id="{B5D4BFDF-8F1A-4ACE-B202-5214EEAE5BD5}" emma:medium="tactile" emma:mode="ink">
              <msink:context xmlns:msink="http://schemas.microsoft.com/ink/2010/main" type="line" rotatedBoundingBox="4956,12331 5012,12331 5012,13083 4956,13083"/>
            </emma:interpretation>
          </emma:emma>
        </inkml:annotationXML>
        <inkml:traceGroup>
          <inkml:annotationXML>
            <emma:emma xmlns:emma="http://www.w3.org/2003/04/emma" version="1.0">
              <emma:interpretation id="{BC7D3F85-ACA2-465B-9C0E-A75C8BC6FADF}" emma:medium="tactile" emma:mode="ink">
                <msink:context xmlns:msink="http://schemas.microsoft.com/ink/2010/main" type="inkWord" rotatedBoundingBox="4956,13068 4976,12330 5017,12331 4996,13069"/>
              </emma:interpretation>
              <emma:one-of disjunction-type="recognition" id="oneOf0">
                <emma:interpretation id="interp0" emma:lang="en-GB" emma:confidence="0">
                  <emma:literal>;</emma:literal>
                </emma:interpretation>
                <emma:interpretation id="interp1" emma:lang="en-GB" emma:confidence="0">
                  <emma:literal>:</emma:literal>
                </emma:interpretation>
                <emma:interpretation id="interp2" emma:lang="en-GB" emma:confidence="0">
                  <emma:literal>i</emma:literal>
                </emma:interpretation>
                <emma:interpretation id="interp3" emma:lang="en-GB" emma:confidence="0">
                  <emma:literal>#</emma:literal>
                </emma:interpretation>
                <emma:interpretation id="interp4" emma:lang="en-GB" emma:confidence="0">
                  <emma:literal>|</emma:literal>
                </emma:interpretation>
              </emma:one-of>
            </emma:emma>
          </inkml:annotationXML>
          <inkml:trace contextRef="#ctx0" brushRef="#br0">0 0,'41'0,"-41"0</inkml:trace>
          <inkml:trace contextRef="#ctx0" brushRef="#br0" timeOffset="415">41-737</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28B92CA-1A37-461A-B2C8-1A7F2A30EFF6}" type="datetimeFigureOut">
              <a:rPr lang="en-GB" smtClean="0"/>
              <a:t>16/09/2019</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A27EC6B-86BA-4971-9CD2-9CC3FC837CEE}" type="slidenum">
              <a:rPr lang="en-GB" smtClean="0"/>
              <a:t>‹#›</a:t>
            </a:fld>
            <a:endParaRPr lang="en-GB"/>
          </a:p>
        </p:txBody>
      </p:sp>
    </p:spTree>
    <p:extLst>
      <p:ext uri="{BB962C8B-B14F-4D97-AF65-F5344CB8AC3E}">
        <p14:creationId xmlns:p14="http://schemas.microsoft.com/office/powerpoint/2010/main" val="183443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86958097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9113" y="771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060575"/>
            <a:ext cx="82296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p:txBody>
      </p:sp>
      <p:pic>
        <p:nvPicPr>
          <p:cNvPr id="102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6363"/>
            <a:ext cx="849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395288" y="307975"/>
            <a:ext cx="4233862" cy="779463"/>
          </a:xfrm>
          <a:prstGeom prst="rect">
            <a:avLst/>
          </a:prstGeom>
        </p:spPr>
        <p:txBody>
          <a:bodyPr anchor="ctr"/>
          <a:lstStyle>
            <a:lvl1pPr algn="ctr" defTabSz="914400" rtl="0" eaLnBrk="1" latinLnBrk="0" hangingPunct="1">
              <a:spcBef>
                <a:spcPct val="0"/>
              </a:spcBef>
              <a:buNone/>
              <a:defRPr sz="1500" b="1" kern="1200">
                <a:solidFill>
                  <a:srgbClr val="FF0000"/>
                </a:solidFill>
                <a:latin typeface="+mj-lt"/>
                <a:ea typeface="+mj-ea"/>
                <a:cs typeface="+mj-cs"/>
              </a:defRPr>
            </a:lvl1pPr>
          </a:lstStyle>
          <a:p>
            <a:pPr fontAlgn="auto">
              <a:spcAft>
                <a:spcPts val="0"/>
              </a:spcAft>
              <a:defRPr/>
            </a:pPr>
            <a:r>
              <a:rPr lang="en-GB" sz="3500" dirty="0" smtClean="0">
                <a:solidFill>
                  <a:schemeClr val="tx2"/>
                </a:solidFill>
                <a:latin typeface="+mn-lt"/>
              </a:rPr>
              <a:t>HAYDOCK HIGH SCHOOL</a:t>
            </a:r>
            <a:endParaRPr lang="en-GB" sz="3500" dirty="0">
              <a:solidFill>
                <a:schemeClr val="tx2"/>
              </a:solidFill>
              <a:latin typeface="+mn-lt"/>
            </a:endParaRPr>
          </a:p>
        </p:txBody>
      </p:sp>
      <p:sp>
        <p:nvSpPr>
          <p:cNvPr id="9" name="Title 1"/>
          <p:cNvSpPr txBox="1">
            <a:spLocks/>
          </p:cNvSpPr>
          <p:nvPr/>
        </p:nvSpPr>
        <p:spPr>
          <a:xfrm>
            <a:off x="122238" y="6381750"/>
            <a:ext cx="8928100" cy="388938"/>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auto">
              <a:lnSpc>
                <a:spcPct val="80000"/>
              </a:lnSpc>
              <a:spcBef>
                <a:spcPts val="0"/>
              </a:spcBef>
              <a:spcAft>
                <a:spcPts val="0"/>
              </a:spcAft>
              <a:defRPr/>
            </a:pPr>
            <a:r>
              <a:rPr lang="en-GB" altLang="en-US" sz="2000" b="1" dirty="0" smtClean="0">
                <a:solidFill>
                  <a:srgbClr val="FF0000"/>
                </a:solidFill>
                <a:cs typeface="+mn-cs"/>
              </a:rPr>
              <a:t>www.haydockhigh.org.uk                </a:t>
            </a:r>
            <a:r>
              <a:rPr lang="en-GB" altLang="en-US" sz="2500" b="1" dirty="0" smtClean="0">
                <a:solidFill>
                  <a:srgbClr val="FF0000"/>
                </a:solidFill>
                <a:cs typeface="+mn-cs"/>
              </a:rPr>
              <a:t>WE CARE. WE SUPPORT. WE ACHIEVE.</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vle.mathswatch.co.uk/vl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mathsapp.pixl.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6" name="Title 5"/>
          <p:cNvSpPr>
            <a:spLocks noGrp="1"/>
          </p:cNvSpPr>
          <p:nvPr>
            <p:ph type="ctrTitle"/>
          </p:nvPr>
        </p:nvSpPr>
        <p:spPr>
          <a:xfrm>
            <a:off x="685800" y="1268761"/>
            <a:ext cx="7772400" cy="792087"/>
          </a:xfrm>
        </p:spPr>
        <p:txBody>
          <a:bodyPr/>
          <a:lstStyle/>
          <a:p>
            <a:r>
              <a:rPr lang="en-GB" sz="5400" b="1" dirty="0" smtClean="0"/>
              <a:t>GCSE Maths</a:t>
            </a:r>
            <a:endParaRPr lang="en-GB" sz="5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2204864"/>
            <a:ext cx="462915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33968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Maths Watch</a:t>
            </a:r>
            <a:endParaRPr lang="en-GB" dirty="0"/>
          </a:p>
        </p:txBody>
      </p:sp>
      <p:sp>
        <p:nvSpPr>
          <p:cNvPr id="3" name="Subtitle 2"/>
          <p:cNvSpPr>
            <a:spLocks noGrp="1"/>
          </p:cNvSpPr>
          <p:nvPr>
            <p:ph type="subTitle" idx="1"/>
          </p:nvPr>
        </p:nvSpPr>
        <p:spPr/>
        <p:txBody>
          <a:bodyPr/>
          <a:lstStyle/>
          <a:p>
            <a:r>
              <a:rPr lang="en-GB" dirty="0">
                <a:hlinkClick r:id="rId2"/>
              </a:rPr>
              <a:t>https://vle.mathswatch.co.uk/vle</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263444688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57078"/>
            <a:ext cx="8640960" cy="485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0932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58114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5148064" y="2348880"/>
            <a:ext cx="1115857" cy="9361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Oval 9"/>
          <p:cNvSpPr/>
          <p:nvPr/>
        </p:nvSpPr>
        <p:spPr>
          <a:xfrm>
            <a:off x="6012160" y="1946114"/>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23399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04" y="1423776"/>
            <a:ext cx="8738397" cy="491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01212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9" y="1340768"/>
            <a:ext cx="8821488" cy="4959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51800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727182" cy="490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90953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712968" cy="489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23296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50326"/>
            <a:ext cx="8655174" cy="486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43796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Mr Griffiths</a:t>
            </a:r>
            <a:r>
              <a:rPr lang="en-GB" dirty="0" smtClean="0"/>
              <a:t/>
            </a:r>
            <a:br>
              <a:rPr lang="en-GB" dirty="0" smtClean="0"/>
            </a:br>
            <a:r>
              <a:rPr lang="en-GB" dirty="0" smtClean="0"/>
              <a:t>Head of Maths</a:t>
            </a:r>
            <a:endParaRPr lang="en-GB" dirty="0"/>
          </a:p>
        </p:txBody>
      </p:sp>
      <p:sp>
        <p:nvSpPr>
          <p:cNvPr id="3" name="Subtitle 2"/>
          <p:cNvSpPr>
            <a:spLocks noGrp="1"/>
          </p:cNvSpPr>
          <p:nvPr>
            <p:ph type="subTitle" idx="1"/>
          </p:nvPr>
        </p:nvSpPr>
        <p:spPr>
          <a:xfrm>
            <a:off x="1371600" y="3886200"/>
            <a:ext cx="7160840" cy="1752600"/>
          </a:xfrm>
        </p:spPr>
        <p:txBody>
          <a:bodyPr/>
          <a:lstStyle/>
          <a:p>
            <a:r>
              <a:rPr lang="en-GB" b="1" dirty="0" smtClean="0">
                <a:solidFill>
                  <a:srgbClr val="0070C0"/>
                </a:solidFill>
              </a:rPr>
              <a:t>mgriffiths@haydockhigh.sthelens.org.uk</a:t>
            </a:r>
            <a:endParaRPr lang="en-GB" b="1" dirty="0">
              <a:solidFill>
                <a:srgbClr val="0070C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784427" y="4439357"/>
              <a:ext cx="15120" cy="265680"/>
            </p14:xfrm>
          </p:contentPart>
        </mc:Choice>
        <mc:Fallback xmlns="">
          <p:pic>
            <p:nvPicPr>
              <p:cNvPr id="6" name="Ink 5"/>
              <p:cNvPicPr/>
              <p:nvPr/>
            </p:nvPicPr>
            <p:blipFill>
              <a:blip r:embed="rId3"/>
              <a:stretch>
                <a:fillRect/>
              </a:stretch>
            </p:blipFill>
            <p:spPr>
              <a:xfrm>
                <a:off x="1772547" y="4427477"/>
                <a:ext cx="38880" cy="289440"/>
              </a:xfrm>
              <a:prstGeom prst="rect">
                <a:avLst/>
              </a:prstGeom>
            </p:spPr>
          </p:pic>
        </mc:Fallback>
      </mc:AlternateContent>
    </p:spTree>
    <p:extLst>
      <p:ext uri="{BB962C8B-B14F-4D97-AF65-F5344CB8AC3E}">
        <p14:creationId xmlns:p14="http://schemas.microsoft.com/office/powerpoint/2010/main" val="151576639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PIXL MATHS APP</a:t>
            </a:r>
            <a:endParaRPr lang="en-GB" dirty="0"/>
          </a:p>
        </p:txBody>
      </p:sp>
      <p:sp>
        <p:nvSpPr>
          <p:cNvPr id="3" name="Subtitle 2"/>
          <p:cNvSpPr>
            <a:spLocks noGrp="1"/>
          </p:cNvSpPr>
          <p:nvPr>
            <p:ph type="subTitle" idx="1"/>
          </p:nvPr>
        </p:nvSpPr>
        <p:spPr/>
        <p:txBody>
          <a:bodyPr/>
          <a:lstStyle/>
          <a:p>
            <a:r>
              <a:rPr lang="en-GB" dirty="0">
                <a:hlinkClick r:id="rId2"/>
              </a:rPr>
              <a:t>https://mathsapp.pixl.org.uk</a:t>
            </a:r>
            <a:r>
              <a:rPr lang="en-GB" dirty="0" smtClean="0">
                <a:hlinkClick r:id="rId2"/>
              </a:rPr>
              <a:t>/</a:t>
            </a:r>
            <a:r>
              <a:rPr lang="en-GB" dirty="0" smtClean="0"/>
              <a:t> </a:t>
            </a:r>
          </a:p>
          <a:p>
            <a:endParaRPr lang="en-GB" dirty="0"/>
          </a:p>
        </p:txBody>
      </p:sp>
    </p:spTree>
    <p:extLst>
      <p:ext uri="{BB962C8B-B14F-4D97-AF65-F5344CB8AC3E}">
        <p14:creationId xmlns:p14="http://schemas.microsoft.com/office/powerpoint/2010/main" val="149504126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3568" y="1196752"/>
            <a:ext cx="7772400" cy="935037"/>
          </a:xfrm>
        </p:spPr>
        <p:txBody>
          <a:bodyPr/>
          <a:lstStyle/>
          <a:p>
            <a:r>
              <a:rPr lang="en-GB" b="1" dirty="0" smtClean="0"/>
              <a:t>Key Facts</a:t>
            </a:r>
            <a:endParaRPr lang="en-GB" b="1" dirty="0"/>
          </a:p>
        </p:txBody>
      </p:sp>
      <p:sp>
        <p:nvSpPr>
          <p:cNvPr id="5" name="Content Placeholder 2"/>
          <p:cNvSpPr>
            <a:spLocks noGrp="1"/>
          </p:cNvSpPr>
          <p:nvPr>
            <p:ph type="subTitle" idx="1"/>
          </p:nvPr>
        </p:nvSpPr>
        <p:spPr>
          <a:xfrm>
            <a:off x="467544" y="2132856"/>
            <a:ext cx="8280400" cy="3887788"/>
          </a:xfrm>
        </p:spPr>
        <p:txBody>
          <a:bodyPr>
            <a:normAutofit fontScale="85000" lnSpcReduction="20000"/>
          </a:bodyPr>
          <a:lstStyle/>
          <a:p>
            <a:pPr algn="l"/>
            <a:r>
              <a:rPr lang="en-GB" dirty="0" smtClean="0">
                <a:solidFill>
                  <a:schemeClr val="tx1"/>
                </a:solidFill>
              </a:rPr>
              <a:t>All </a:t>
            </a:r>
            <a:r>
              <a:rPr lang="en-GB" dirty="0">
                <a:solidFill>
                  <a:schemeClr val="tx1"/>
                </a:solidFill>
              </a:rPr>
              <a:t>Year 11 students are entered for the </a:t>
            </a:r>
            <a:r>
              <a:rPr lang="en-GB" dirty="0" smtClean="0">
                <a:solidFill>
                  <a:schemeClr val="tx1"/>
                </a:solidFill>
              </a:rPr>
              <a:t>AQA linear </a:t>
            </a:r>
            <a:r>
              <a:rPr lang="en-GB" dirty="0">
                <a:solidFill>
                  <a:schemeClr val="tx1"/>
                </a:solidFill>
              </a:rPr>
              <a:t>course. This means all assessment is at the end of the </a:t>
            </a:r>
            <a:r>
              <a:rPr lang="en-GB" dirty="0" smtClean="0">
                <a:solidFill>
                  <a:schemeClr val="tx1"/>
                </a:solidFill>
              </a:rPr>
              <a:t>course</a:t>
            </a:r>
          </a:p>
          <a:p>
            <a:pPr marL="0" indent="0" algn="l">
              <a:buNone/>
            </a:pPr>
            <a:endParaRPr lang="en-GB" dirty="0" smtClean="0">
              <a:solidFill>
                <a:schemeClr val="tx1"/>
              </a:solidFill>
            </a:endParaRPr>
          </a:p>
          <a:p>
            <a:pPr algn="l"/>
            <a:r>
              <a:rPr lang="en-GB" dirty="0" smtClean="0">
                <a:solidFill>
                  <a:schemeClr val="tx1"/>
                </a:solidFill>
              </a:rPr>
              <a:t>Higher Tier (4 to 9)  	</a:t>
            </a:r>
          </a:p>
          <a:p>
            <a:pPr lvl="3" algn="l"/>
            <a:r>
              <a:rPr lang="en-GB" dirty="0" smtClean="0">
                <a:solidFill>
                  <a:schemeClr val="tx1"/>
                </a:solidFill>
              </a:rPr>
              <a:t>Paper 1 – Non Calculator		Each paper is 1 hour 30 minutes</a:t>
            </a:r>
          </a:p>
          <a:p>
            <a:pPr lvl="3" algn="l"/>
            <a:r>
              <a:rPr lang="en-GB" dirty="0" smtClean="0">
                <a:solidFill>
                  <a:schemeClr val="tx1"/>
                </a:solidFill>
              </a:rPr>
              <a:t>Paper 2 – Calculator Allowed</a:t>
            </a:r>
          </a:p>
          <a:p>
            <a:pPr lvl="3" algn="l"/>
            <a:r>
              <a:rPr lang="en-GB" dirty="0" smtClean="0">
                <a:solidFill>
                  <a:schemeClr val="tx1"/>
                </a:solidFill>
              </a:rPr>
              <a:t>Paper 3 </a:t>
            </a:r>
            <a:r>
              <a:rPr lang="en-GB" dirty="0">
                <a:solidFill>
                  <a:schemeClr val="tx1"/>
                </a:solidFill>
              </a:rPr>
              <a:t>– Calculator Allowed</a:t>
            </a:r>
          </a:p>
          <a:p>
            <a:pPr marL="978408" lvl="3" indent="0" algn="l">
              <a:buNone/>
            </a:pPr>
            <a:r>
              <a:rPr lang="en-GB" dirty="0">
                <a:solidFill>
                  <a:schemeClr val="tx1"/>
                </a:solidFill>
              </a:rPr>
              <a:t>	</a:t>
            </a:r>
            <a:r>
              <a:rPr lang="en-GB" dirty="0" smtClean="0">
                <a:solidFill>
                  <a:schemeClr val="tx1"/>
                </a:solidFill>
              </a:rPr>
              <a:t>			</a:t>
            </a:r>
          </a:p>
          <a:p>
            <a:pPr algn="l"/>
            <a:r>
              <a:rPr lang="en-GB" dirty="0" smtClean="0">
                <a:solidFill>
                  <a:schemeClr val="tx1"/>
                </a:solidFill>
              </a:rPr>
              <a:t>Foundation Tier (1 to 5)</a:t>
            </a:r>
            <a:endParaRPr lang="en-GB" dirty="0">
              <a:solidFill>
                <a:schemeClr val="tx1"/>
              </a:solidFill>
            </a:endParaRPr>
          </a:p>
          <a:p>
            <a:pPr lvl="3" algn="l"/>
            <a:r>
              <a:rPr lang="en-GB" dirty="0">
                <a:solidFill>
                  <a:schemeClr val="tx1"/>
                </a:solidFill>
              </a:rPr>
              <a:t>Paper 1 – Non Calculator	</a:t>
            </a:r>
            <a:r>
              <a:rPr lang="en-GB" dirty="0" smtClean="0">
                <a:solidFill>
                  <a:schemeClr val="tx1"/>
                </a:solidFill>
              </a:rPr>
              <a:t>	Each </a:t>
            </a:r>
            <a:r>
              <a:rPr lang="en-GB" dirty="0">
                <a:solidFill>
                  <a:schemeClr val="tx1"/>
                </a:solidFill>
              </a:rPr>
              <a:t>paper is 1 hour 30 minutes</a:t>
            </a:r>
          </a:p>
          <a:p>
            <a:pPr lvl="3" algn="l"/>
            <a:r>
              <a:rPr lang="en-GB" dirty="0">
                <a:solidFill>
                  <a:schemeClr val="tx1"/>
                </a:solidFill>
              </a:rPr>
              <a:t>Paper 2 – Calculator Allowed</a:t>
            </a:r>
          </a:p>
          <a:p>
            <a:pPr lvl="3" algn="l"/>
            <a:r>
              <a:rPr lang="en-GB" dirty="0">
                <a:solidFill>
                  <a:schemeClr val="tx1"/>
                </a:solidFill>
              </a:rPr>
              <a:t>Paper 3 – Calculator Allowed</a:t>
            </a:r>
          </a:p>
          <a:p>
            <a:pPr marL="978408" lvl="3" indent="0" algn="l">
              <a:buNone/>
            </a:pPr>
            <a:endParaRPr lang="en-GB" dirty="0"/>
          </a:p>
          <a:p>
            <a:pPr lvl="3" algn="l"/>
            <a:endParaRPr lang="en-GB" dirty="0" smtClean="0"/>
          </a:p>
        </p:txBody>
      </p:sp>
    </p:spTree>
    <p:extLst>
      <p:ext uri="{BB962C8B-B14F-4D97-AF65-F5344CB8AC3E}">
        <p14:creationId xmlns:p14="http://schemas.microsoft.com/office/powerpoint/2010/main" val="125455492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604448" cy="352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32138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0" y="1484784"/>
            <a:ext cx="9006594" cy="416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29615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0236"/>
            <a:ext cx="7776864" cy="435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7180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024" y="1325835"/>
            <a:ext cx="7772400" cy="735013"/>
          </a:xfrm>
        </p:spPr>
        <p:txBody>
          <a:bodyPr/>
          <a:lstStyle/>
          <a:p>
            <a:r>
              <a:rPr lang="en-GB" dirty="0" smtClean="0"/>
              <a:t>Daily Maths Challenge </a:t>
            </a:r>
            <a:endParaRPr lang="en-GB" dirty="0"/>
          </a:p>
        </p:txBody>
      </p:sp>
      <p:sp>
        <p:nvSpPr>
          <p:cNvPr id="3" name="Subtitle 2"/>
          <p:cNvSpPr>
            <a:spLocks noGrp="1"/>
          </p:cNvSpPr>
          <p:nvPr>
            <p:ph type="subTitle" idx="1"/>
          </p:nvPr>
        </p:nvSpPr>
        <p:spPr/>
        <p:txBody>
          <a:bodyPr/>
          <a:lstStyle/>
          <a:p>
            <a:endParaRPr lang="en-GB"/>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132856"/>
            <a:ext cx="7165057" cy="399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7554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58851"/>
            <a:ext cx="7992888" cy="469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00136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95264"/>
            <a:ext cx="8069933" cy="488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05089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240007" cy="47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60415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5"/>
            <a:ext cx="7772400" cy="648072"/>
          </a:xfrm>
        </p:spPr>
        <p:txBody>
          <a:bodyPr/>
          <a:lstStyle/>
          <a:p>
            <a:r>
              <a:rPr lang="en-GB" dirty="0" smtClean="0"/>
              <a:t>Summary</a:t>
            </a:r>
            <a:endParaRPr lang="en-GB" dirty="0"/>
          </a:p>
        </p:txBody>
      </p:sp>
      <p:sp>
        <p:nvSpPr>
          <p:cNvPr id="3" name="Subtitle 2"/>
          <p:cNvSpPr>
            <a:spLocks noGrp="1"/>
          </p:cNvSpPr>
          <p:nvPr>
            <p:ph type="subTitle" idx="1"/>
          </p:nvPr>
        </p:nvSpPr>
        <p:spPr>
          <a:xfrm>
            <a:off x="611560" y="2564904"/>
            <a:ext cx="7776864" cy="3073896"/>
          </a:xfrm>
        </p:spPr>
        <p:txBody>
          <a:bodyPr/>
          <a:lstStyle/>
          <a:p>
            <a:pPr algn="l"/>
            <a:r>
              <a:rPr lang="en-GB" dirty="0" smtClean="0">
                <a:solidFill>
                  <a:schemeClr val="tx1"/>
                </a:solidFill>
              </a:rPr>
              <a:t>Each app includes:</a:t>
            </a:r>
          </a:p>
          <a:p>
            <a:pPr marL="457200" indent="-457200" algn="l">
              <a:buFont typeface="Arial" panose="020B0604020202020204" pitchFamily="34" charset="0"/>
              <a:buChar char="•"/>
            </a:pPr>
            <a:r>
              <a:rPr lang="en-GB" dirty="0" smtClean="0">
                <a:solidFill>
                  <a:schemeClr val="tx1"/>
                </a:solidFill>
              </a:rPr>
              <a:t>All topics for Higher and Foundation</a:t>
            </a:r>
          </a:p>
          <a:p>
            <a:pPr marL="457200" indent="-457200" algn="l">
              <a:buFont typeface="Arial" panose="020B0604020202020204" pitchFamily="34" charset="0"/>
              <a:buChar char="•"/>
            </a:pPr>
            <a:r>
              <a:rPr lang="en-GB" dirty="0" smtClean="0">
                <a:solidFill>
                  <a:schemeClr val="tx1"/>
                </a:solidFill>
              </a:rPr>
              <a:t>Revision videos for independent study</a:t>
            </a:r>
          </a:p>
          <a:p>
            <a:pPr marL="457200" indent="-457200" algn="l">
              <a:buFont typeface="Arial" panose="020B0604020202020204" pitchFamily="34" charset="0"/>
              <a:buChar char="•"/>
            </a:pPr>
            <a:r>
              <a:rPr lang="en-GB" dirty="0" smtClean="0">
                <a:solidFill>
                  <a:schemeClr val="tx1"/>
                </a:solidFill>
              </a:rPr>
              <a:t>Interactive questions with instant feedback</a:t>
            </a:r>
          </a:p>
          <a:p>
            <a:pPr marL="457200" indent="-457200" algn="l">
              <a:buFont typeface="Arial" panose="020B0604020202020204" pitchFamily="34" charset="0"/>
              <a:buChar char="•"/>
            </a:pPr>
            <a:r>
              <a:rPr lang="en-GB" dirty="0" smtClean="0">
                <a:solidFill>
                  <a:schemeClr val="tx1"/>
                </a:solidFill>
              </a:rPr>
              <a:t>Questions can be sorted by topic or grade</a:t>
            </a:r>
          </a:p>
          <a:p>
            <a:pPr algn="l"/>
            <a:endParaRPr lang="en-GB" dirty="0"/>
          </a:p>
        </p:txBody>
      </p:sp>
    </p:spTree>
    <p:extLst>
      <p:ext uri="{BB962C8B-B14F-4D97-AF65-F5344CB8AC3E}">
        <p14:creationId xmlns:p14="http://schemas.microsoft.com/office/powerpoint/2010/main" val="228769706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1"/>
            <a:ext cx="7772400" cy="1080120"/>
          </a:xfrm>
        </p:spPr>
        <p:txBody>
          <a:bodyPr/>
          <a:lstStyle/>
          <a:p>
            <a:r>
              <a:rPr lang="en-GB" dirty="0" smtClean="0"/>
              <a:t>Maths Watch vs PIXL App</a:t>
            </a:r>
            <a:endParaRPr lang="en-GB" dirty="0"/>
          </a:p>
        </p:txBody>
      </p:sp>
      <p:sp>
        <p:nvSpPr>
          <p:cNvPr id="3" name="Subtitle 2"/>
          <p:cNvSpPr>
            <a:spLocks noGrp="1"/>
          </p:cNvSpPr>
          <p:nvPr>
            <p:ph type="subTitle" idx="1"/>
          </p:nvPr>
        </p:nvSpPr>
        <p:spPr>
          <a:xfrm>
            <a:off x="467544" y="2276872"/>
            <a:ext cx="8352928" cy="3384376"/>
          </a:xfrm>
        </p:spPr>
        <p:txBody>
          <a:bodyPr/>
          <a:lstStyle/>
          <a:p>
            <a:pPr algn="l"/>
            <a:r>
              <a:rPr lang="en-GB" sz="2000" dirty="0" smtClean="0">
                <a:solidFill>
                  <a:schemeClr val="tx1"/>
                </a:solidFill>
              </a:rPr>
              <a:t>Both APPS cover all topics and are suitable for independent revisions</a:t>
            </a:r>
          </a:p>
          <a:p>
            <a:pPr algn="l"/>
            <a:r>
              <a:rPr lang="en-GB" sz="2000" dirty="0" smtClean="0">
                <a:solidFill>
                  <a:schemeClr val="tx1"/>
                </a:solidFill>
              </a:rPr>
              <a:t>The main differences are:</a:t>
            </a:r>
          </a:p>
          <a:p>
            <a:pPr marL="342900" indent="-342900" algn="l">
              <a:buFont typeface="Arial" panose="020B0604020202020204" pitchFamily="34" charset="0"/>
              <a:buChar char="•"/>
            </a:pPr>
            <a:r>
              <a:rPr lang="en-GB" sz="2000" b="1" dirty="0" err="1" smtClean="0">
                <a:solidFill>
                  <a:schemeClr val="tx1"/>
                </a:solidFill>
              </a:rPr>
              <a:t>MathsWatch</a:t>
            </a:r>
            <a:r>
              <a:rPr lang="en-GB" sz="2000" dirty="0" smtClean="0">
                <a:solidFill>
                  <a:schemeClr val="tx1"/>
                </a:solidFill>
              </a:rPr>
              <a:t> has a greater variety questions and paper worksheets that can be printed out.  There are also 1 minute maths clips and pupils are more familiar with it. It is also easier for parents and teachers to monitor.</a:t>
            </a:r>
          </a:p>
          <a:p>
            <a:pPr marL="342900" indent="-342900" algn="l">
              <a:buFont typeface="Arial" panose="020B0604020202020204" pitchFamily="34" charset="0"/>
              <a:buChar char="•"/>
            </a:pPr>
            <a:endParaRPr lang="en-GB" sz="2000" dirty="0" smtClean="0">
              <a:solidFill>
                <a:schemeClr val="tx1"/>
              </a:solidFill>
            </a:endParaRPr>
          </a:p>
          <a:p>
            <a:pPr marL="342900" indent="-342900" algn="l">
              <a:buFont typeface="Arial" panose="020B0604020202020204" pitchFamily="34" charset="0"/>
              <a:buChar char="•"/>
            </a:pPr>
            <a:r>
              <a:rPr lang="en-GB" sz="2000" b="1" dirty="0" smtClean="0">
                <a:solidFill>
                  <a:schemeClr val="tx1"/>
                </a:solidFill>
              </a:rPr>
              <a:t>PIXL App </a:t>
            </a:r>
            <a:r>
              <a:rPr lang="en-GB" sz="2000" dirty="0" smtClean="0">
                <a:solidFill>
                  <a:schemeClr val="tx1"/>
                </a:solidFill>
              </a:rPr>
              <a:t>has daily challenges and simpler skill analysis to highlight strengths and weakness. It is new and pupils can take challenges (online tests)</a:t>
            </a:r>
          </a:p>
          <a:p>
            <a:pPr marL="342900" indent="-342900" algn="l">
              <a:buFont typeface="Arial" panose="020B0604020202020204" pitchFamily="34" charset="0"/>
              <a:buChar char="•"/>
            </a:pPr>
            <a:endParaRPr lang="en-GB" sz="2000" dirty="0">
              <a:solidFill>
                <a:schemeClr val="tx1"/>
              </a:solidFill>
            </a:endParaRPr>
          </a:p>
          <a:p>
            <a:pPr algn="l"/>
            <a:r>
              <a:rPr lang="en-GB" sz="2000" dirty="0" smtClean="0">
                <a:solidFill>
                  <a:schemeClr val="tx1"/>
                </a:solidFill>
              </a:rPr>
              <a:t>It may simply come down to individual preference.</a:t>
            </a:r>
            <a:endParaRPr lang="en-GB" sz="2000" dirty="0">
              <a:solidFill>
                <a:schemeClr val="tx1"/>
              </a:solidFill>
            </a:endParaRPr>
          </a:p>
        </p:txBody>
      </p:sp>
    </p:spTree>
    <p:extLst>
      <p:ext uri="{BB962C8B-B14F-4D97-AF65-F5344CB8AC3E}">
        <p14:creationId xmlns:p14="http://schemas.microsoft.com/office/powerpoint/2010/main" val="273601551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2132856"/>
            <a:ext cx="7920880" cy="3888432"/>
          </a:xfrm>
        </p:spPr>
        <p:txBody>
          <a:bodyPr/>
          <a:lstStyle/>
          <a:p>
            <a:pPr marL="285750" indent="-285750" algn="l">
              <a:buFont typeface="Arial" panose="020B0604020202020204" pitchFamily="34" charset="0"/>
              <a:buChar char="•"/>
            </a:pPr>
            <a:r>
              <a:rPr lang="en-GB" sz="2000" dirty="0" smtClean="0">
                <a:solidFill>
                  <a:schemeClr val="tx1"/>
                </a:solidFill>
              </a:rPr>
              <a:t>It is important to note that on higher papers, a significant number of the marks available are on 4 and 5 grade topics. </a:t>
            </a:r>
          </a:p>
          <a:p>
            <a:pPr algn="l"/>
            <a:endParaRPr lang="en-GB" sz="2000" dirty="0" smtClean="0">
              <a:solidFill>
                <a:schemeClr val="tx1"/>
              </a:solidFill>
            </a:endParaRPr>
          </a:p>
          <a:p>
            <a:pPr marL="285750" indent="-285750" algn="l">
              <a:buFont typeface="Arial" panose="020B0604020202020204" pitchFamily="34" charset="0"/>
              <a:buChar char="•"/>
            </a:pPr>
            <a:r>
              <a:rPr lang="en-GB" sz="2000" dirty="0" smtClean="0">
                <a:solidFill>
                  <a:schemeClr val="tx1"/>
                </a:solidFill>
              </a:rPr>
              <a:t>Likewise at Foundation, 50% of the paper is at Grades 1, 2 and 3.</a:t>
            </a:r>
          </a:p>
          <a:p>
            <a:pPr marL="285750" indent="-285750" algn="l">
              <a:buFont typeface="Arial" panose="020B0604020202020204" pitchFamily="34" charset="0"/>
              <a:buChar char="•"/>
            </a:pPr>
            <a:endParaRPr lang="en-GB" sz="2000" dirty="0">
              <a:solidFill>
                <a:schemeClr val="tx1"/>
              </a:solidFill>
            </a:endParaRPr>
          </a:p>
          <a:p>
            <a:pPr marL="285750" indent="-285750" algn="l">
              <a:buFont typeface="Arial" panose="020B0604020202020204" pitchFamily="34" charset="0"/>
              <a:buChar char="•"/>
            </a:pPr>
            <a:r>
              <a:rPr lang="en-GB" sz="2000" dirty="0">
                <a:solidFill>
                  <a:schemeClr val="tx1"/>
                </a:solidFill>
              </a:rPr>
              <a:t>Pupils should not disregard these topics or the level of work as being “too easy”. They must spend time revising thoroughly. This will ensure students will achieve the best grade possible. </a:t>
            </a:r>
            <a:endParaRPr lang="en-GB" sz="2000" dirty="0" smtClean="0">
              <a:solidFill>
                <a:schemeClr val="tx1"/>
              </a:solidFill>
            </a:endParaRPr>
          </a:p>
          <a:p>
            <a:pPr algn="l"/>
            <a:endParaRPr lang="en-GB" sz="2000" dirty="0" smtClean="0">
              <a:solidFill>
                <a:schemeClr val="tx1"/>
              </a:solidFill>
            </a:endParaRPr>
          </a:p>
          <a:p>
            <a:pPr marL="285750" indent="-285750" algn="l">
              <a:buFont typeface="Arial" panose="020B0604020202020204" pitchFamily="34" charset="0"/>
              <a:buChar char="•"/>
            </a:pPr>
            <a:r>
              <a:rPr lang="en-GB" sz="2000" dirty="0" smtClean="0">
                <a:solidFill>
                  <a:schemeClr val="tx1"/>
                </a:solidFill>
              </a:rPr>
              <a:t>Pupils might find questions  easier near the end of the paper so should not give up if they find something  difficult in the first half</a:t>
            </a:r>
            <a:endParaRPr lang="en-GB" sz="2000" dirty="0">
              <a:solidFill>
                <a:schemeClr val="tx1"/>
              </a:solidFill>
            </a:endParaRPr>
          </a:p>
          <a:p>
            <a:endParaRPr lang="en-GB" dirty="0"/>
          </a:p>
        </p:txBody>
      </p:sp>
      <p:sp>
        <p:nvSpPr>
          <p:cNvPr id="4" name="Title 1"/>
          <p:cNvSpPr>
            <a:spLocks noGrp="1"/>
          </p:cNvSpPr>
          <p:nvPr>
            <p:ph type="ctrTitle"/>
          </p:nvPr>
        </p:nvSpPr>
        <p:spPr>
          <a:xfrm>
            <a:off x="684213" y="1268413"/>
            <a:ext cx="7772400" cy="936625"/>
          </a:xfrm>
        </p:spPr>
        <p:txBody>
          <a:bodyPr/>
          <a:lstStyle/>
          <a:p>
            <a:r>
              <a:rPr lang="en-GB" b="1" dirty="0" smtClean="0"/>
              <a:t>Exam Tips</a:t>
            </a:r>
            <a:endParaRPr lang="en-GB" b="1" dirty="0"/>
          </a:p>
        </p:txBody>
      </p:sp>
    </p:spTree>
    <p:extLst>
      <p:ext uri="{BB962C8B-B14F-4D97-AF65-F5344CB8AC3E}">
        <p14:creationId xmlns:p14="http://schemas.microsoft.com/office/powerpoint/2010/main" val="931887330"/>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1" y="1268760"/>
            <a:ext cx="4464496" cy="451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86027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3568" y="836712"/>
            <a:ext cx="7772400" cy="1470025"/>
          </a:xfrm>
        </p:spPr>
        <p:txBody>
          <a:bodyPr>
            <a:normAutofit/>
          </a:bodyPr>
          <a:lstStyle/>
          <a:p>
            <a:r>
              <a:rPr lang="en-GB" sz="4000" b="1" dirty="0" smtClean="0"/>
              <a:t>What should pupils be do doing?</a:t>
            </a:r>
            <a:endParaRPr lang="en-GB" sz="4000" b="1" dirty="0"/>
          </a:p>
        </p:txBody>
      </p:sp>
      <p:sp>
        <p:nvSpPr>
          <p:cNvPr id="5" name="Content Placeholder 2"/>
          <p:cNvSpPr>
            <a:spLocks noGrp="1"/>
          </p:cNvSpPr>
          <p:nvPr>
            <p:ph type="subTitle" idx="1"/>
          </p:nvPr>
        </p:nvSpPr>
        <p:spPr>
          <a:xfrm>
            <a:off x="683568" y="2060848"/>
            <a:ext cx="7848872" cy="1752600"/>
          </a:xfrm>
        </p:spPr>
        <p:txBody>
          <a:bodyPr>
            <a:noAutofit/>
          </a:bodyPr>
          <a:lstStyle/>
          <a:p>
            <a:pPr marL="342900" indent="-342900" algn="l">
              <a:buFont typeface="Arial" panose="020B0604020202020204" pitchFamily="34" charset="0"/>
              <a:buChar char="•"/>
            </a:pPr>
            <a:r>
              <a:rPr lang="en-GB" sz="1800" b="1" u="sng" dirty="0" smtClean="0">
                <a:solidFill>
                  <a:schemeClr val="tx1"/>
                </a:solidFill>
              </a:rPr>
              <a:t>Active Revision </a:t>
            </a:r>
            <a:r>
              <a:rPr lang="en-GB" sz="1800" dirty="0" smtClean="0">
                <a:solidFill>
                  <a:schemeClr val="tx1"/>
                </a:solidFill>
              </a:rPr>
              <a:t>– This means doing questions.</a:t>
            </a:r>
          </a:p>
          <a:p>
            <a:pPr marL="342900" indent="-342900" algn="l">
              <a:buFont typeface="Arial" panose="020B0604020202020204" pitchFamily="34" charset="0"/>
              <a:buChar char="•"/>
            </a:pPr>
            <a:endParaRPr lang="en-GB" sz="1800" dirty="0" smtClean="0">
              <a:solidFill>
                <a:schemeClr val="tx1"/>
              </a:solidFill>
            </a:endParaRPr>
          </a:p>
          <a:p>
            <a:pPr marL="342900" indent="-342900" algn="l">
              <a:buFont typeface="Arial" panose="020B0604020202020204" pitchFamily="34" charset="0"/>
              <a:buChar char="•"/>
            </a:pPr>
            <a:r>
              <a:rPr lang="en-GB" sz="1800" dirty="0" smtClean="0">
                <a:solidFill>
                  <a:schemeClr val="tx1"/>
                </a:solidFill>
              </a:rPr>
              <a:t>Weekly exam papers and homework.</a:t>
            </a:r>
          </a:p>
          <a:p>
            <a:pPr marL="342900" indent="-342900" algn="l">
              <a:buFont typeface="Arial" panose="020B0604020202020204" pitchFamily="34" charset="0"/>
              <a:buChar char="•"/>
            </a:pPr>
            <a:endParaRPr lang="en-GB" sz="1800" dirty="0" smtClean="0">
              <a:solidFill>
                <a:schemeClr val="tx1"/>
              </a:solidFill>
            </a:endParaRPr>
          </a:p>
          <a:p>
            <a:pPr marL="342900" indent="-342900" algn="l">
              <a:buFont typeface="Arial" panose="020B0604020202020204" pitchFamily="34" charset="0"/>
              <a:buChar char="•"/>
            </a:pPr>
            <a:r>
              <a:rPr lang="en-GB" sz="1800" dirty="0" smtClean="0">
                <a:solidFill>
                  <a:schemeClr val="tx1"/>
                </a:solidFill>
              </a:rPr>
              <a:t>Make revision cards for key topics</a:t>
            </a:r>
          </a:p>
          <a:p>
            <a:pPr marL="342900" indent="-342900" algn="l">
              <a:buFont typeface="Arial" panose="020B0604020202020204" pitchFamily="34" charset="0"/>
              <a:buChar char="•"/>
            </a:pPr>
            <a:endParaRPr lang="en-GB" sz="1800" dirty="0">
              <a:solidFill>
                <a:schemeClr val="tx1"/>
              </a:solidFill>
            </a:endParaRPr>
          </a:p>
          <a:p>
            <a:pPr marL="342900" indent="-342900" algn="l">
              <a:buFont typeface="Arial" panose="020B0604020202020204" pitchFamily="34" charset="0"/>
              <a:buChar char="•"/>
            </a:pPr>
            <a:r>
              <a:rPr lang="en-GB" sz="1800" dirty="0" smtClean="0">
                <a:solidFill>
                  <a:schemeClr val="tx1"/>
                </a:solidFill>
              </a:rPr>
              <a:t>Familiarise </a:t>
            </a:r>
            <a:r>
              <a:rPr lang="en-GB" sz="1800" dirty="0">
                <a:solidFill>
                  <a:schemeClr val="tx1"/>
                </a:solidFill>
              </a:rPr>
              <a:t>themselves with the </a:t>
            </a:r>
            <a:r>
              <a:rPr lang="en-GB" sz="1800" b="1" u="sng" dirty="0">
                <a:solidFill>
                  <a:schemeClr val="tx1"/>
                </a:solidFill>
              </a:rPr>
              <a:t>formulae page</a:t>
            </a:r>
            <a:r>
              <a:rPr lang="en-GB" sz="1800" dirty="0">
                <a:solidFill>
                  <a:schemeClr val="tx1"/>
                </a:solidFill>
              </a:rPr>
              <a:t>. Which formulae are given? And which will need to be learnt</a:t>
            </a:r>
            <a:r>
              <a:rPr lang="en-GB" sz="1800" dirty="0" smtClean="0">
                <a:solidFill>
                  <a:schemeClr val="tx1"/>
                </a:solidFill>
              </a:rPr>
              <a:t>?</a:t>
            </a:r>
          </a:p>
          <a:p>
            <a:pPr marL="342900" indent="-342900" algn="l">
              <a:buFont typeface="Arial" panose="020B0604020202020204" pitchFamily="34" charset="0"/>
              <a:buChar char="•"/>
            </a:pPr>
            <a:endParaRPr lang="en-GB" sz="1800" dirty="0" smtClean="0">
              <a:solidFill>
                <a:schemeClr val="tx1"/>
              </a:solidFill>
            </a:endParaRPr>
          </a:p>
          <a:p>
            <a:pPr marL="342900" indent="-342900" algn="l">
              <a:buFont typeface="Arial" panose="020B0604020202020204" pitchFamily="34" charset="0"/>
              <a:buChar char="•"/>
            </a:pPr>
            <a:r>
              <a:rPr lang="en-GB" sz="1800" dirty="0">
                <a:solidFill>
                  <a:schemeClr val="tx1"/>
                </a:solidFill>
              </a:rPr>
              <a:t>Students should work </a:t>
            </a:r>
            <a:r>
              <a:rPr lang="en-GB" sz="1800" dirty="0" smtClean="0">
                <a:solidFill>
                  <a:schemeClr val="tx1"/>
                </a:solidFill>
              </a:rPr>
              <a:t>through </a:t>
            </a:r>
            <a:r>
              <a:rPr lang="en-GB" sz="1800" dirty="0">
                <a:solidFill>
                  <a:schemeClr val="tx1"/>
                </a:solidFill>
              </a:rPr>
              <a:t>the revision list topic by topic. Some topics may need a small amount of time (just a recap). Others may need a lot of time</a:t>
            </a:r>
            <a:r>
              <a:rPr lang="en-GB" sz="1800" dirty="0" smtClean="0">
                <a:solidFill>
                  <a:schemeClr val="tx1"/>
                </a:solidFill>
              </a:rPr>
              <a:t>.</a:t>
            </a:r>
          </a:p>
          <a:p>
            <a:pPr marL="342900" indent="-342900" algn="l">
              <a:buFont typeface="Arial" panose="020B0604020202020204" pitchFamily="34" charset="0"/>
              <a:buChar char="•"/>
            </a:pPr>
            <a:endParaRPr lang="en-GB" sz="1800" dirty="0" smtClean="0">
              <a:solidFill>
                <a:schemeClr val="tx1"/>
              </a:solidFill>
            </a:endParaRPr>
          </a:p>
          <a:p>
            <a:pPr marL="342900" indent="-342900" algn="l">
              <a:buFont typeface="Arial" panose="020B0604020202020204" pitchFamily="34" charset="0"/>
              <a:buChar char="•"/>
            </a:pPr>
            <a:r>
              <a:rPr lang="en-GB" sz="1800" b="1" dirty="0" smtClean="0">
                <a:solidFill>
                  <a:schemeClr val="tx1"/>
                </a:solidFill>
              </a:rPr>
              <a:t>Spend time on topics they find difficult.</a:t>
            </a:r>
            <a:endParaRPr lang="en-GB" sz="1800" b="1" dirty="0">
              <a:solidFill>
                <a:schemeClr val="tx1"/>
              </a:solidFill>
            </a:endParaRPr>
          </a:p>
        </p:txBody>
      </p:sp>
    </p:spTree>
    <p:extLst>
      <p:ext uri="{BB962C8B-B14F-4D97-AF65-F5344CB8AC3E}">
        <p14:creationId xmlns:p14="http://schemas.microsoft.com/office/powerpoint/2010/main" val="338832808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lstStyle/>
          <a:p>
            <a:r>
              <a:rPr lang="en-GB" b="1" dirty="0"/>
              <a:t>What can </a:t>
            </a:r>
            <a:r>
              <a:rPr lang="en-GB" b="1" dirty="0" smtClean="0"/>
              <a:t>you do </a:t>
            </a:r>
            <a:r>
              <a:rPr lang="en-GB" b="1" dirty="0"/>
              <a:t>to help?</a:t>
            </a:r>
          </a:p>
        </p:txBody>
      </p:sp>
      <p:sp>
        <p:nvSpPr>
          <p:cNvPr id="3" name="Subtitle 2"/>
          <p:cNvSpPr>
            <a:spLocks noGrp="1"/>
          </p:cNvSpPr>
          <p:nvPr>
            <p:ph type="subTitle" idx="1"/>
          </p:nvPr>
        </p:nvSpPr>
        <p:spPr>
          <a:xfrm>
            <a:off x="827584" y="2492896"/>
            <a:ext cx="7200800" cy="3312368"/>
          </a:xfrm>
        </p:spPr>
        <p:txBody>
          <a:bodyPr/>
          <a:lstStyle/>
          <a:p>
            <a:pPr marL="457200" indent="-457200" algn="l">
              <a:buFont typeface="Arial" panose="020B0604020202020204" pitchFamily="34" charset="0"/>
              <a:buChar char="•"/>
            </a:pPr>
            <a:r>
              <a:rPr lang="en-GB" sz="2400" dirty="0">
                <a:solidFill>
                  <a:schemeClr val="tx1"/>
                </a:solidFill>
              </a:rPr>
              <a:t>Encourage pupils</a:t>
            </a:r>
          </a:p>
          <a:p>
            <a:pPr marL="457200" indent="-457200" algn="l">
              <a:buFont typeface="Arial" panose="020B0604020202020204" pitchFamily="34" charset="0"/>
              <a:buChar char="•"/>
            </a:pPr>
            <a:r>
              <a:rPr lang="en-GB" sz="2400" dirty="0">
                <a:solidFill>
                  <a:schemeClr val="tx1"/>
                </a:solidFill>
              </a:rPr>
              <a:t>Set time or question goals daily or weekly</a:t>
            </a:r>
          </a:p>
          <a:p>
            <a:pPr marL="457200" indent="-457200" algn="l">
              <a:buFont typeface="Arial" panose="020B0604020202020204" pitchFamily="34" charset="0"/>
              <a:buChar char="•"/>
            </a:pPr>
            <a:r>
              <a:rPr lang="en-GB" sz="2400" dirty="0">
                <a:solidFill>
                  <a:schemeClr val="tx1"/>
                </a:solidFill>
              </a:rPr>
              <a:t>Suggest revision resources pupils </a:t>
            </a:r>
          </a:p>
          <a:p>
            <a:pPr marL="457200" indent="-457200" algn="l">
              <a:buFont typeface="Arial" panose="020B0604020202020204" pitchFamily="34" charset="0"/>
              <a:buChar char="•"/>
            </a:pPr>
            <a:r>
              <a:rPr lang="en-GB" sz="2400" dirty="0">
                <a:solidFill>
                  <a:schemeClr val="tx1"/>
                </a:solidFill>
              </a:rPr>
              <a:t>Testing pupils on formula sheet, key facts or times tables.</a:t>
            </a:r>
          </a:p>
          <a:p>
            <a:pPr marL="457200" indent="-457200" algn="l">
              <a:buFont typeface="Arial" panose="020B0604020202020204" pitchFamily="34" charset="0"/>
              <a:buChar char="•"/>
            </a:pPr>
            <a:r>
              <a:rPr lang="en-GB" sz="2400" dirty="0">
                <a:solidFill>
                  <a:schemeClr val="tx1"/>
                </a:solidFill>
              </a:rPr>
              <a:t>Make sure pupils have the correct equipment</a:t>
            </a:r>
          </a:p>
          <a:p>
            <a:pPr marL="457200" indent="-457200" algn="l">
              <a:buFont typeface="Arial" panose="020B0604020202020204" pitchFamily="34" charset="0"/>
              <a:buChar char="•"/>
            </a:pPr>
            <a:r>
              <a:rPr lang="en-GB" sz="2400" dirty="0">
                <a:solidFill>
                  <a:schemeClr val="tx1"/>
                </a:solidFill>
              </a:rPr>
              <a:t>Try questions together</a:t>
            </a:r>
          </a:p>
          <a:p>
            <a:pPr marL="457200" indent="-457200" algn="l">
              <a:buFont typeface="Arial" panose="020B0604020202020204" pitchFamily="34" charset="0"/>
              <a:buChar char="•"/>
            </a:pPr>
            <a:endParaRPr lang="en-GB" sz="2400" dirty="0">
              <a:solidFill>
                <a:schemeClr val="tx1"/>
              </a:solidFill>
            </a:endParaRPr>
          </a:p>
        </p:txBody>
      </p:sp>
    </p:spTree>
    <p:extLst>
      <p:ext uri="{BB962C8B-B14F-4D97-AF65-F5344CB8AC3E}">
        <p14:creationId xmlns:p14="http://schemas.microsoft.com/office/powerpoint/2010/main" val="12081598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lstStyle/>
          <a:p>
            <a:r>
              <a:rPr lang="en-GB" b="1" dirty="0"/>
              <a:t>What are we doing?</a:t>
            </a:r>
          </a:p>
        </p:txBody>
      </p:sp>
      <p:sp>
        <p:nvSpPr>
          <p:cNvPr id="3" name="Subtitle 2"/>
          <p:cNvSpPr>
            <a:spLocks noGrp="1"/>
          </p:cNvSpPr>
          <p:nvPr>
            <p:ph type="subTitle" idx="1"/>
          </p:nvPr>
        </p:nvSpPr>
        <p:spPr>
          <a:xfrm>
            <a:off x="1187624" y="2060848"/>
            <a:ext cx="6624736" cy="1752600"/>
          </a:xfrm>
        </p:spPr>
        <p:txBody>
          <a:bodyPr/>
          <a:lstStyle/>
          <a:p>
            <a:pPr marL="457200" indent="-457200" algn="l">
              <a:buFont typeface="Arial" panose="020B0604020202020204" pitchFamily="34" charset="0"/>
              <a:buChar char="•"/>
            </a:pPr>
            <a:r>
              <a:rPr lang="en-GB" sz="2400" dirty="0">
                <a:solidFill>
                  <a:schemeClr val="tx1"/>
                </a:solidFill>
              </a:rPr>
              <a:t>Using lesson time to teach key topics.</a:t>
            </a:r>
          </a:p>
          <a:p>
            <a:pPr marL="457200" indent="-457200" algn="l">
              <a:buFont typeface="Arial" panose="020B0604020202020204" pitchFamily="34" charset="0"/>
              <a:buChar char="•"/>
            </a:pPr>
            <a:r>
              <a:rPr lang="en-GB" sz="2400" dirty="0" smtClean="0">
                <a:solidFill>
                  <a:schemeClr val="tx1"/>
                </a:solidFill>
              </a:rPr>
              <a:t>Regular exam practice.</a:t>
            </a:r>
            <a:endParaRPr lang="en-GB" sz="2400" dirty="0">
              <a:solidFill>
                <a:schemeClr val="tx1"/>
              </a:solidFill>
            </a:endParaRPr>
          </a:p>
          <a:p>
            <a:pPr marL="457200" indent="-457200" algn="l">
              <a:buFont typeface="Arial" panose="020B0604020202020204" pitchFamily="34" charset="0"/>
              <a:buChar char="•"/>
            </a:pPr>
            <a:r>
              <a:rPr lang="en-GB" sz="2400" dirty="0">
                <a:solidFill>
                  <a:schemeClr val="tx1"/>
                </a:solidFill>
              </a:rPr>
              <a:t>Provide feedback and exam analysis.</a:t>
            </a:r>
          </a:p>
          <a:p>
            <a:pPr marL="457200" indent="-457200" algn="l">
              <a:buFont typeface="Arial" panose="020B0604020202020204" pitchFamily="34" charset="0"/>
              <a:buChar char="•"/>
            </a:pPr>
            <a:r>
              <a:rPr lang="en-GB" sz="2400" dirty="0">
                <a:solidFill>
                  <a:schemeClr val="tx1"/>
                </a:solidFill>
              </a:rPr>
              <a:t>Intervention lessons.</a:t>
            </a:r>
          </a:p>
          <a:p>
            <a:pPr marL="457200" indent="-457200" algn="l">
              <a:buFont typeface="Arial" panose="020B0604020202020204" pitchFamily="34" charset="0"/>
              <a:buChar char="•"/>
            </a:pPr>
            <a:r>
              <a:rPr lang="en-GB" sz="2400" dirty="0">
                <a:solidFill>
                  <a:schemeClr val="tx1"/>
                </a:solidFill>
              </a:rPr>
              <a:t>Revision sessions after </a:t>
            </a:r>
            <a:r>
              <a:rPr lang="en-GB" sz="2400" dirty="0" smtClean="0">
                <a:solidFill>
                  <a:schemeClr val="tx1"/>
                </a:solidFill>
              </a:rPr>
              <a:t>school.</a:t>
            </a:r>
            <a:endParaRPr lang="en-GB" sz="2400" dirty="0">
              <a:solidFill>
                <a:schemeClr val="tx1"/>
              </a:solidFill>
            </a:endParaRPr>
          </a:p>
          <a:p>
            <a:pPr marL="457200" indent="-457200" algn="l">
              <a:buFont typeface="Arial" panose="020B0604020202020204" pitchFamily="34" charset="0"/>
              <a:buChar char="•"/>
            </a:pPr>
            <a:r>
              <a:rPr lang="en-GB" sz="2400" dirty="0" smtClean="0">
                <a:solidFill>
                  <a:schemeClr val="tx1"/>
                </a:solidFill>
              </a:rPr>
              <a:t>Form time revision</a:t>
            </a:r>
          </a:p>
          <a:p>
            <a:pPr algn="l"/>
            <a:endParaRPr lang="en-GB" sz="2400" dirty="0">
              <a:solidFill>
                <a:schemeClr val="tx1"/>
              </a:solidFill>
            </a:endParaRPr>
          </a:p>
          <a:p>
            <a:pPr algn="l"/>
            <a:r>
              <a:rPr lang="en-GB" sz="2400" b="1" dirty="0">
                <a:solidFill>
                  <a:schemeClr val="tx1"/>
                </a:solidFill>
              </a:rPr>
              <a:t>Experienced staff are available to support. Students or parents should not feel they are on their own.</a:t>
            </a:r>
          </a:p>
          <a:p>
            <a:pPr marL="457200" indent="-457200" algn="l">
              <a:buFont typeface="Arial" panose="020B0604020202020204" pitchFamily="34" charset="0"/>
              <a:buChar char="•"/>
            </a:pPr>
            <a:endParaRPr lang="en-GB" sz="2400" dirty="0">
              <a:solidFill>
                <a:schemeClr val="tx1"/>
              </a:solidFill>
            </a:endParaRPr>
          </a:p>
        </p:txBody>
      </p:sp>
    </p:spTree>
    <p:extLst>
      <p:ext uri="{BB962C8B-B14F-4D97-AF65-F5344CB8AC3E}">
        <p14:creationId xmlns:p14="http://schemas.microsoft.com/office/powerpoint/2010/main" val="77855928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lstStyle/>
          <a:p>
            <a:r>
              <a:rPr lang="en-GB" b="1" dirty="0"/>
              <a:t>Be prepared</a:t>
            </a:r>
          </a:p>
        </p:txBody>
      </p:sp>
      <p:sp>
        <p:nvSpPr>
          <p:cNvPr id="3" name="Subtitle 2"/>
          <p:cNvSpPr>
            <a:spLocks noGrp="1"/>
          </p:cNvSpPr>
          <p:nvPr>
            <p:ph type="subTitle" idx="1"/>
          </p:nvPr>
        </p:nvSpPr>
        <p:spPr>
          <a:xfrm>
            <a:off x="827584" y="1916832"/>
            <a:ext cx="7560840" cy="3960440"/>
          </a:xfrm>
        </p:spPr>
        <p:txBody>
          <a:bodyPr/>
          <a:lstStyle/>
          <a:p>
            <a:pPr algn="l"/>
            <a:r>
              <a:rPr lang="en-GB" sz="2400" dirty="0">
                <a:solidFill>
                  <a:schemeClr val="tx1"/>
                </a:solidFill>
              </a:rPr>
              <a:t>Make sure students have the correct equipment for each exam. Many pupils lose marks for being prepared</a:t>
            </a:r>
            <a:r>
              <a:rPr lang="en-GB" sz="2400" dirty="0" smtClean="0">
                <a:solidFill>
                  <a:schemeClr val="tx1"/>
                </a:solidFill>
              </a:rPr>
              <a:t>.</a:t>
            </a:r>
          </a:p>
          <a:p>
            <a:pPr algn="l"/>
            <a:endParaRPr lang="en-GB" sz="2400" dirty="0">
              <a:solidFill>
                <a:schemeClr val="tx1"/>
              </a:solidFill>
            </a:endParaRPr>
          </a:p>
          <a:p>
            <a:pPr marL="514350" indent="-514350" algn="l">
              <a:buFont typeface="+mj-lt"/>
              <a:buAutoNum type="arabicPeriod"/>
            </a:pPr>
            <a:r>
              <a:rPr lang="en-GB" sz="1800" dirty="0" smtClean="0">
                <a:solidFill>
                  <a:schemeClr val="tx1"/>
                </a:solidFill>
              </a:rPr>
              <a:t>Black </a:t>
            </a:r>
            <a:r>
              <a:rPr lang="en-GB" sz="1800" dirty="0">
                <a:solidFill>
                  <a:schemeClr val="tx1"/>
                </a:solidFill>
              </a:rPr>
              <a:t>pens</a:t>
            </a:r>
          </a:p>
          <a:p>
            <a:pPr marL="514350" indent="-514350" algn="l">
              <a:buFont typeface="+mj-lt"/>
              <a:buAutoNum type="arabicPeriod"/>
            </a:pPr>
            <a:r>
              <a:rPr lang="en-GB" sz="1800" dirty="0">
                <a:solidFill>
                  <a:schemeClr val="tx1"/>
                </a:solidFill>
              </a:rPr>
              <a:t>Pencil</a:t>
            </a:r>
          </a:p>
          <a:p>
            <a:pPr marL="514350" indent="-514350" algn="l">
              <a:buFont typeface="+mj-lt"/>
              <a:buAutoNum type="arabicPeriod"/>
            </a:pPr>
            <a:r>
              <a:rPr lang="en-GB" sz="1800" dirty="0">
                <a:solidFill>
                  <a:schemeClr val="tx1"/>
                </a:solidFill>
              </a:rPr>
              <a:t>Ruler</a:t>
            </a:r>
          </a:p>
          <a:p>
            <a:pPr marL="514350" indent="-514350" algn="l">
              <a:buFont typeface="+mj-lt"/>
              <a:buAutoNum type="arabicPeriod"/>
            </a:pPr>
            <a:r>
              <a:rPr lang="en-GB" sz="1800" dirty="0">
                <a:solidFill>
                  <a:schemeClr val="tx1"/>
                </a:solidFill>
              </a:rPr>
              <a:t>Eraser</a:t>
            </a:r>
          </a:p>
          <a:p>
            <a:pPr marL="514350" indent="-514350" algn="l">
              <a:buFont typeface="+mj-lt"/>
              <a:buAutoNum type="arabicPeriod"/>
            </a:pPr>
            <a:r>
              <a:rPr lang="en-GB" sz="1800" dirty="0">
                <a:solidFill>
                  <a:schemeClr val="tx1"/>
                </a:solidFill>
              </a:rPr>
              <a:t>Compass</a:t>
            </a:r>
          </a:p>
          <a:p>
            <a:pPr marL="514350" indent="-514350" algn="l">
              <a:buFont typeface="+mj-lt"/>
              <a:buAutoNum type="arabicPeriod"/>
            </a:pPr>
            <a:r>
              <a:rPr lang="en-GB" sz="1800" dirty="0">
                <a:solidFill>
                  <a:schemeClr val="tx1"/>
                </a:solidFill>
              </a:rPr>
              <a:t>Protractor</a:t>
            </a:r>
          </a:p>
          <a:p>
            <a:pPr marL="514350" indent="-514350" algn="l">
              <a:buFont typeface="+mj-lt"/>
              <a:buAutoNum type="arabicPeriod"/>
            </a:pPr>
            <a:r>
              <a:rPr lang="en-GB" sz="1800" dirty="0">
                <a:solidFill>
                  <a:schemeClr val="tx1"/>
                </a:solidFill>
              </a:rPr>
              <a:t>Calculator – Make sure they know how it </a:t>
            </a:r>
            <a:r>
              <a:rPr lang="en-GB" sz="1800" dirty="0" smtClean="0">
                <a:solidFill>
                  <a:schemeClr val="tx1"/>
                </a:solidFill>
              </a:rPr>
              <a:t>works</a:t>
            </a:r>
          </a:p>
          <a:p>
            <a:pPr marL="514350" indent="-514350" algn="l">
              <a:buFont typeface="+mj-lt"/>
              <a:buAutoNum type="arabicPeriod"/>
            </a:pPr>
            <a:endParaRPr lang="en-GB" sz="1800" dirty="0">
              <a:solidFill>
                <a:schemeClr val="tx1"/>
              </a:solidFill>
            </a:endParaRPr>
          </a:p>
          <a:p>
            <a:pPr algn="l"/>
            <a:r>
              <a:rPr lang="en-GB" sz="2400" b="1" dirty="0">
                <a:solidFill>
                  <a:schemeClr val="tx1"/>
                </a:solidFill>
              </a:rPr>
              <a:t>These should be brought to each lesson not just the exam.</a:t>
            </a:r>
          </a:p>
          <a:p>
            <a:pPr algn="l"/>
            <a:endParaRPr lang="en-GB" sz="24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134" y="2852936"/>
            <a:ext cx="349453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26073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lstStyle/>
          <a:p>
            <a:r>
              <a:rPr lang="en-GB" b="1" dirty="0"/>
              <a:t>Revision resources</a:t>
            </a:r>
          </a:p>
        </p:txBody>
      </p:sp>
      <p:sp>
        <p:nvSpPr>
          <p:cNvPr id="3" name="Subtitle 2"/>
          <p:cNvSpPr>
            <a:spLocks noGrp="1"/>
          </p:cNvSpPr>
          <p:nvPr>
            <p:ph type="subTitle" idx="1"/>
          </p:nvPr>
        </p:nvSpPr>
        <p:spPr>
          <a:xfrm>
            <a:off x="1331640" y="2060848"/>
            <a:ext cx="6400800" cy="1752600"/>
          </a:xfrm>
        </p:spPr>
        <p:txBody>
          <a:bodyPr/>
          <a:lstStyle/>
          <a:p>
            <a:pPr marL="342900" indent="-342900" algn="l">
              <a:buFont typeface="Arial" panose="020B0604020202020204" pitchFamily="34" charset="0"/>
              <a:buChar char="•"/>
            </a:pPr>
            <a:r>
              <a:rPr lang="en-GB" sz="2400" dirty="0">
                <a:solidFill>
                  <a:schemeClr val="tx1"/>
                </a:solidFill>
              </a:rPr>
              <a:t>Exercise books and homework task</a:t>
            </a:r>
          </a:p>
          <a:p>
            <a:pPr marL="342900" indent="-342900" algn="l">
              <a:buFont typeface="Arial" panose="020B0604020202020204" pitchFamily="34" charset="0"/>
              <a:buChar char="•"/>
            </a:pPr>
            <a:r>
              <a:rPr lang="en-GB" sz="2400" dirty="0">
                <a:solidFill>
                  <a:schemeClr val="tx1"/>
                </a:solidFill>
              </a:rPr>
              <a:t>Exam papers</a:t>
            </a:r>
          </a:p>
          <a:p>
            <a:pPr marL="342900" indent="-342900" algn="l">
              <a:buFont typeface="Arial" panose="020B0604020202020204" pitchFamily="34" charset="0"/>
              <a:buChar char="•"/>
            </a:pPr>
            <a:r>
              <a:rPr lang="en-GB" sz="2400" dirty="0">
                <a:solidFill>
                  <a:schemeClr val="tx1"/>
                </a:solidFill>
              </a:rPr>
              <a:t>Revision guides</a:t>
            </a:r>
          </a:p>
          <a:p>
            <a:pPr marL="342900" indent="-342900" algn="l">
              <a:buFont typeface="Arial" panose="020B0604020202020204" pitchFamily="34" charset="0"/>
              <a:buChar char="•"/>
            </a:pPr>
            <a:r>
              <a:rPr lang="en-GB" sz="2400" dirty="0">
                <a:solidFill>
                  <a:schemeClr val="tx1"/>
                </a:solidFill>
              </a:rPr>
              <a:t>Maths Watch </a:t>
            </a:r>
            <a:r>
              <a:rPr lang="en-GB" sz="2400" dirty="0" smtClean="0">
                <a:solidFill>
                  <a:schemeClr val="tx1"/>
                </a:solidFill>
              </a:rPr>
              <a:t>Online</a:t>
            </a:r>
          </a:p>
          <a:p>
            <a:pPr marL="342900" indent="-342900" algn="l">
              <a:buFont typeface="Arial" panose="020B0604020202020204" pitchFamily="34" charset="0"/>
              <a:buChar char="•"/>
            </a:pPr>
            <a:r>
              <a:rPr lang="en-GB" sz="2400" dirty="0" smtClean="0">
                <a:solidFill>
                  <a:schemeClr val="tx1"/>
                </a:solidFill>
              </a:rPr>
              <a:t>PIXL Maths APP</a:t>
            </a:r>
            <a:endParaRPr lang="en-GB" sz="2400" dirty="0">
              <a:solidFill>
                <a:schemeClr val="tx1"/>
              </a:solidFill>
            </a:endParaRPr>
          </a:p>
          <a:p>
            <a:pPr algn="l"/>
            <a:endParaRPr lang="en-GB" dirty="0"/>
          </a:p>
        </p:txBody>
      </p:sp>
    </p:spTree>
    <p:extLst>
      <p:ext uri="{BB962C8B-B14F-4D97-AF65-F5344CB8AC3E}">
        <p14:creationId xmlns:p14="http://schemas.microsoft.com/office/powerpoint/2010/main" val="22554471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theme/theme1.xml><?xml version="1.0" encoding="utf-8"?>
<a:theme xmlns:a="http://schemas.openxmlformats.org/drawingml/2006/main" name="Powerpoint master slid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master slide 2015</Template>
  <TotalTime>734</TotalTime>
  <Words>535</Words>
  <Application>Microsoft Office PowerPoint</Application>
  <PresentationFormat>On-screen Show (4:3)</PresentationFormat>
  <Paragraphs>88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Powerpoint master slide 2015</vt:lpstr>
      <vt:lpstr>GCSE Maths</vt:lpstr>
      <vt:lpstr>Key Facts</vt:lpstr>
      <vt:lpstr>Exam Tips</vt:lpstr>
      <vt:lpstr>PowerPoint Presentation</vt:lpstr>
      <vt:lpstr>What should pupils be do doing?</vt:lpstr>
      <vt:lpstr>What can you do to help?</vt:lpstr>
      <vt:lpstr>What are we doing?</vt:lpstr>
      <vt:lpstr>Be prepared</vt:lpstr>
      <vt:lpstr>Revision resources</vt:lpstr>
      <vt:lpstr>Maths Watch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 Griffiths Head of Maths</vt:lpstr>
      <vt:lpstr>PIXL MATHS APP</vt:lpstr>
      <vt:lpstr>PowerPoint Presentation</vt:lpstr>
      <vt:lpstr>PowerPoint Presentation</vt:lpstr>
      <vt:lpstr>PowerPoint Presentation</vt:lpstr>
      <vt:lpstr>Daily Maths Challenge </vt:lpstr>
      <vt:lpstr>PowerPoint Presentation</vt:lpstr>
      <vt:lpstr>PowerPoint Presentation</vt:lpstr>
      <vt:lpstr>PowerPoint Presentation</vt:lpstr>
      <vt:lpstr>Summary</vt:lpstr>
      <vt:lpstr>Maths Watch vs PIXL App</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G White</dc:creator>
  <cp:lastModifiedBy>Mrs K Brereton</cp:lastModifiedBy>
  <cp:revision>63</cp:revision>
  <cp:lastPrinted>2015-08-28T11:02:25Z</cp:lastPrinted>
  <dcterms:created xsi:type="dcterms:W3CDTF">2015-08-28T08:39:56Z</dcterms:created>
  <dcterms:modified xsi:type="dcterms:W3CDTF">2019-09-16T08:30:26Z</dcterms:modified>
</cp:coreProperties>
</file>