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8"/>
  </p:notesMasterIdLst>
  <p:handoutMasterIdLst>
    <p:handoutMasterId r:id="rId29"/>
  </p:handoutMasterIdLst>
  <p:sldIdLst>
    <p:sldId id="293" r:id="rId2"/>
    <p:sldId id="292" r:id="rId3"/>
    <p:sldId id="369" r:id="rId4"/>
    <p:sldId id="330" r:id="rId5"/>
    <p:sldId id="404" r:id="rId6"/>
    <p:sldId id="408" r:id="rId7"/>
    <p:sldId id="409" r:id="rId8"/>
    <p:sldId id="410" r:id="rId9"/>
    <p:sldId id="412" r:id="rId10"/>
    <p:sldId id="413" r:id="rId11"/>
    <p:sldId id="414" r:id="rId12"/>
    <p:sldId id="416" r:id="rId13"/>
    <p:sldId id="420" r:id="rId14"/>
    <p:sldId id="424" r:id="rId15"/>
    <p:sldId id="426" r:id="rId16"/>
    <p:sldId id="389" r:id="rId17"/>
    <p:sldId id="391" r:id="rId18"/>
    <p:sldId id="396" r:id="rId19"/>
    <p:sldId id="397" r:id="rId20"/>
    <p:sldId id="398" r:id="rId21"/>
    <p:sldId id="393" r:id="rId22"/>
    <p:sldId id="394" r:id="rId23"/>
    <p:sldId id="392" r:id="rId24"/>
    <p:sldId id="399" r:id="rId25"/>
    <p:sldId id="400" r:id="rId26"/>
    <p:sldId id="42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52A"/>
    <a:srgbClr val="FF99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4652" autoAdjust="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4CC6B-5633-49C6-A8ED-B2A75FDDECD0}" type="doc">
      <dgm:prSet loTypeId="urn:microsoft.com/office/officeart/2005/8/layout/venn2" loCatId="relationship" qsTypeId="urn:microsoft.com/office/officeart/2005/8/quickstyle/3d3" qsCatId="3D" csTypeId="urn:microsoft.com/office/officeart/2005/8/colors/accent6_4" csCatId="accent6" phldr="1"/>
      <dgm:spPr/>
      <dgm:t>
        <a:bodyPr/>
        <a:lstStyle/>
        <a:p>
          <a:endParaRPr lang="en-GB"/>
        </a:p>
      </dgm:t>
    </dgm:pt>
    <dgm:pt modelId="{076CEDB5-31A7-440C-9C72-5C4641A32476}">
      <dgm:prSet phldrT="[Text]"/>
      <dgm:spPr>
        <a:solidFill>
          <a:schemeClr val="accent1">
            <a:lumMod val="10000"/>
          </a:schemeClr>
        </a:solidFill>
      </dgm:spPr>
      <dgm:t>
        <a:bodyPr/>
        <a:lstStyle/>
        <a:p>
          <a:r>
            <a:rPr lang="en-GB" dirty="0" smtClean="0"/>
            <a:t>Parent</a:t>
          </a:r>
          <a:endParaRPr lang="en-GB" dirty="0"/>
        </a:p>
      </dgm:t>
    </dgm:pt>
    <dgm:pt modelId="{AF42F387-2D7D-46F3-B315-56B51514040C}" type="parTrans" cxnId="{0B35A75B-A4B2-49EA-8018-486152CF1909}">
      <dgm:prSet/>
      <dgm:spPr/>
      <dgm:t>
        <a:bodyPr/>
        <a:lstStyle/>
        <a:p>
          <a:endParaRPr lang="en-GB"/>
        </a:p>
      </dgm:t>
    </dgm:pt>
    <dgm:pt modelId="{5BA3C61E-B6A5-47A4-A01A-9FD01CA8262B}" type="sibTrans" cxnId="{0B35A75B-A4B2-49EA-8018-486152CF1909}">
      <dgm:prSet/>
      <dgm:spPr/>
      <dgm:t>
        <a:bodyPr/>
        <a:lstStyle/>
        <a:p>
          <a:endParaRPr lang="en-GB"/>
        </a:p>
      </dgm:t>
    </dgm:pt>
    <dgm:pt modelId="{E89DFDCA-54F5-4EF4-881D-2B29F699D759}">
      <dgm:prSet phldrT="[Text]"/>
      <dgm:spPr>
        <a:solidFill>
          <a:schemeClr val="accent1">
            <a:lumMod val="25000"/>
          </a:schemeClr>
        </a:solidFill>
      </dgm:spPr>
      <dgm:t>
        <a:bodyPr/>
        <a:lstStyle/>
        <a:p>
          <a:r>
            <a:rPr lang="en-GB" dirty="0" smtClean="0"/>
            <a:t>School</a:t>
          </a:r>
          <a:endParaRPr lang="en-GB" dirty="0"/>
        </a:p>
      </dgm:t>
    </dgm:pt>
    <dgm:pt modelId="{EC009143-17A0-42C2-8B66-1E7E91CAC907}" type="parTrans" cxnId="{5651CBFC-5BCB-4B99-B6F2-2D0CD743FFD9}">
      <dgm:prSet/>
      <dgm:spPr/>
      <dgm:t>
        <a:bodyPr/>
        <a:lstStyle/>
        <a:p>
          <a:endParaRPr lang="en-GB"/>
        </a:p>
      </dgm:t>
    </dgm:pt>
    <dgm:pt modelId="{FFCEEB73-35B6-476C-B98E-58590EBF8C3F}" type="sibTrans" cxnId="{5651CBFC-5BCB-4B99-B6F2-2D0CD743FFD9}">
      <dgm:prSet/>
      <dgm:spPr/>
      <dgm:t>
        <a:bodyPr/>
        <a:lstStyle/>
        <a:p>
          <a:endParaRPr lang="en-GB"/>
        </a:p>
      </dgm:t>
    </dgm:pt>
    <dgm:pt modelId="{9718DD7D-066C-4D0F-8EEF-7C365BD16C74}">
      <dgm:prSet phldrT="[Text]"/>
      <dgm:spPr>
        <a:solidFill>
          <a:schemeClr val="accent1">
            <a:lumMod val="50000"/>
          </a:schemeClr>
        </a:solidFill>
      </dgm:spPr>
      <dgm:t>
        <a:bodyPr/>
        <a:lstStyle/>
        <a:p>
          <a:r>
            <a:rPr lang="en-GB" dirty="0" smtClean="0"/>
            <a:t>Student</a:t>
          </a:r>
          <a:endParaRPr lang="en-GB" dirty="0"/>
        </a:p>
      </dgm:t>
    </dgm:pt>
    <dgm:pt modelId="{4E0BA6DE-0EDC-48E1-8066-994E3F12AE29}" type="parTrans" cxnId="{4D0B71FC-035D-441E-8067-B94CB76FBC70}">
      <dgm:prSet/>
      <dgm:spPr/>
      <dgm:t>
        <a:bodyPr/>
        <a:lstStyle/>
        <a:p>
          <a:endParaRPr lang="en-GB"/>
        </a:p>
      </dgm:t>
    </dgm:pt>
    <dgm:pt modelId="{CDC071B6-B3B3-462E-B064-FE699C52D01C}" type="sibTrans" cxnId="{4D0B71FC-035D-441E-8067-B94CB76FBC70}">
      <dgm:prSet/>
      <dgm:spPr/>
      <dgm:t>
        <a:bodyPr/>
        <a:lstStyle/>
        <a:p>
          <a:endParaRPr lang="en-GB"/>
        </a:p>
      </dgm:t>
    </dgm:pt>
    <dgm:pt modelId="{4BEF72B3-F9C6-4ED3-B8BE-8E5F9E3D6107}">
      <dgm:prSet phldrT="[Text]" custT="1"/>
      <dgm:spPr>
        <a:solidFill>
          <a:schemeClr val="accent1">
            <a:lumMod val="75000"/>
          </a:schemeClr>
        </a:solidFill>
      </dgm:spPr>
      <dgm:t>
        <a:bodyPr/>
        <a:lstStyle/>
        <a:p>
          <a:r>
            <a:rPr lang="en-GB" sz="2200" b="1" dirty="0" smtClean="0">
              <a:solidFill>
                <a:schemeClr val="tx1"/>
              </a:solidFill>
            </a:rPr>
            <a:t>Success</a:t>
          </a:r>
          <a:endParaRPr lang="en-GB" sz="2200" b="1" dirty="0">
            <a:solidFill>
              <a:schemeClr val="tx1"/>
            </a:solidFill>
          </a:endParaRPr>
        </a:p>
      </dgm:t>
    </dgm:pt>
    <dgm:pt modelId="{92F53D9E-472F-46AE-A55A-AC52605041A0}" type="parTrans" cxnId="{8F9A5F24-8D02-47C8-B9B3-5E143D91B67C}">
      <dgm:prSet/>
      <dgm:spPr/>
      <dgm:t>
        <a:bodyPr/>
        <a:lstStyle/>
        <a:p>
          <a:endParaRPr lang="en-GB"/>
        </a:p>
      </dgm:t>
    </dgm:pt>
    <dgm:pt modelId="{B836B22F-CC66-45EA-993A-466DCDD0FEC7}" type="sibTrans" cxnId="{8F9A5F24-8D02-47C8-B9B3-5E143D91B67C}">
      <dgm:prSet/>
      <dgm:spPr/>
      <dgm:t>
        <a:bodyPr/>
        <a:lstStyle/>
        <a:p>
          <a:endParaRPr lang="en-GB"/>
        </a:p>
      </dgm:t>
    </dgm:pt>
    <dgm:pt modelId="{CB0B7BD7-1152-476E-817B-7719D5183C24}" type="pres">
      <dgm:prSet presAssocID="{5144CC6B-5633-49C6-A8ED-B2A75FDDECD0}" presName="Name0" presStyleCnt="0">
        <dgm:presLayoutVars>
          <dgm:chMax val="7"/>
          <dgm:resizeHandles val="exact"/>
        </dgm:presLayoutVars>
      </dgm:prSet>
      <dgm:spPr/>
      <dgm:t>
        <a:bodyPr/>
        <a:lstStyle/>
        <a:p>
          <a:endParaRPr lang="en-GB"/>
        </a:p>
      </dgm:t>
    </dgm:pt>
    <dgm:pt modelId="{9E34CD8E-2DC9-41CD-9FA1-C377E3B1E3B8}" type="pres">
      <dgm:prSet presAssocID="{5144CC6B-5633-49C6-A8ED-B2A75FDDECD0}" presName="comp1" presStyleCnt="0"/>
      <dgm:spPr/>
    </dgm:pt>
    <dgm:pt modelId="{A4844CCC-C254-4066-B239-1E9452CAC0D7}" type="pres">
      <dgm:prSet presAssocID="{5144CC6B-5633-49C6-A8ED-B2A75FDDECD0}" presName="circle1" presStyleLbl="node1" presStyleIdx="0" presStyleCnt="4"/>
      <dgm:spPr/>
      <dgm:t>
        <a:bodyPr/>
        <a:lstStyle/>
        <a:p>
          <a:endParaRPr lang="en-GB"/>
        </a:p>
      </dgm:t>
    </dgm:pt>
    <dgm:pt modelId="{06FEAB1E-13DE-4AB2-85F6-16EF9EC65456}" type="pres">
      <dgm:prSet presAssocID="{5144CC6B-5633-49C6-A8ED-B2A75FDDECD0}" presName="c1text" presStyleLbl="node1" presStyleIdx="0" presStyleCnt="4">
        <dgm:presLayoutVars>
          <dgm:bulletEnabled val="1"/>
        </dgm:presLayoutVars>
      </dgm:prSet>
      <dgm:spPr/>
      <dgm:t>
        <a:bodyPr/>
        <a:lstStyle/>
        <a:p>
          <a:endParaRPr lang="en-GB"/>
        </a:p>
      </dgm:t>
    </dgm:pt>
    <dgm:pt modelId="{FEA4DD69-CF77-4B6E-A062-213AAF8440E4}" type="pres">
      <dgm:prSet presAssocID="{5144CC6B-5633-49C6-A8ED-B2A75FDDECD0}" presName="comp2" presStyleCnt="0"/>
      <dgm:spPr/>
    </dgm:pt>
    <dgm:pt modelId="{CE76EB4A-1B7E-4F96-BF56-0C9408F21D7B}" type="pres">
      <dgm:prSet presAssocID="{5144CC6B-5633-49C6-A8ED-B2A75FDDECD0}" presName="circle2" presStyleLbl="node1" presStyleIdx="1" presStyleCnt="4"/>
      <dgm:spPr/>
      <dgm:t>
        <a:bodyPr/>
        <a:lstStyle/>
        <a:p>
          <a:endParaRPr lang="en-GB"/>
        </a:p>
      </dgm:t>
    </dgm:pt>
    <dgm:pt modelId="{F60CFA95-FFB7-4B94-9A5B-A616F5538920}" type="pres">
      <dgm:prSet presAssocID="{5144CC6B-5633-49C6-A8ED-B2A75FDDECD0}" presName="c2text" presStyleLbl="node1" presStyleIdx="1" presStyleCnt="4">
        <dgm:presLayoutVars>
          <dgm:bulletEnabled val="1"/>
        </dgm:presLayoutVars>
      </dgm:prSet>
      <dgm:spPr/>
      <dgm:t>
        <a:bodyPr/>
        <a:lstStyle/>
        <a:p>
          <a:endParaRPr lang="en-GB"/>
        </a:p>
      </dgm:t>
    </dgm:pt>
    <dgm:pt modelId="{D85A449F-8D37-4F48-BB6A-5B147457CAEB}" type="pres">
      <dgm:prSet presAssocID="{5144CC6B-5633-49C6-A8ED-B2A75FDDECD0}" presName="comp3" presStyleCnt="0"/>
      <dgm:spPr/>
    </dgm:pt>
    <dgm:pt modelId="{30A08BDC-A467-4F1E-B42C-31A418A6AB63}" type="pres">
      <dgm:prSet presAssocID="{5144CC6B-5633-49C6-A8ED-B2A75FDDECD0}" presName="circle3" presStyleLbl="node1" presStyleIdx="2" presStyleCnt="4"/>
      <dgm:spPr/>
      <dgm:t>
        <a:bodyPr/>
        <a:lstStyle/>
        <a:p>
          <a:endParaRPr lang="en-GB"/>
        </a:p>
      </dgm:t>
    </dgm:pt>
    <dgm:pt modelId="{926C4485-6E1D-4EA9-8A35-005DBD883CEC}" type="pres">
      <dgm:prSet presAssocID="{5144CC6B-5633-49C6-A8ED-B2A75FDDECD0}" presName="c3text" presStyleLbl="node1" presStyleIdx="2" presStyleCnt="4">
        <dgm:presLayoutVars>
          <dgm:bulletEnabled val="1"/>
        </dgm:presLayoutVars>
      </dgm:prSet>
      <dgm:spPr/>
      <dgm:t>
        <a:bodyPr/>
        <a:lstStyle/>
        <a:p>
          <a:endParaRPr lang="en-GB"/>
        </a:p>
      </dgm:t>
    </dgm:pt>
    <dgm:pt modelId="{2AB84F19-324F-4430-BBE2-7F9BE9975101}" type="pres">
      <dgm:prSet presAssocID="{5144CC6B-5633-49C6-A8ED-B2A75FDDECD0}" presName="comp4" presStyleCnt="0"/>
      <dgm:spPr/>
    </dgm:pt>
    <dgm:pt modelId="{C7AA0BF4-AC2B-4622-BBDD-8A1380B33A09}" type="pres">
      <dgm:prSet presAssocID="{5144CC6B-5633-49C6-A8ED-B2A75FDDECD0}" presName="circle4" presStyleLbl="node1" presStyleIdx="3" presStyleCnt="4"/>
      <dgm:spPr/>
      <dgm:t>
        <a:bodyPr/>
        <a:lstStyle/>
        <a:p>
          <a:endParaRPr lang="en-GB"/>
        </a:p>
      </dgm:t>
    </dgm:pt>
    <dgm:pt modelId="{AEE5DE37-2AC7-4ED2-9AA3-EF5556781AC3}" type="pres">
      <dgm:prSet presAssocID="{5144CC6B-5633-49C6-A8ED-B2A75FDDECD0}" presName="c4text" presStyleLbl="node1" presStyleIdx="3" presStyleCnt="4">
        <dgm:presLayoutVars>
          <dgm:bulletEnabled val="1"/>
        </dgm:presLayoutVars>
      </dgm:prSet>
      <dgm:spPr/>
      <dgm:t>
        <a:bodyPr/>
        <a:lstStyle/>
        <a:p>
          <a:endParaRPr lang="en-GB"/>
        </a:p>
      </dgm:t>
    </dgm:pt>
  </dgm:ptLst>
  <dgm:cxnLst>
    <dgm:cxn modelId="{28BD9D35-39A8-4AAE-BE9A-E3D177456FB8}" type="presOf" srcId="{4BEF72B3-F9C6-4ED3-B8BE-8E5F9E3D6107}" destId="{C7AA0BF4-AC2B-4622-BBDD-8A1380B33A09}" srcOrd="0" destOrd="0" presId="urn:microsoft.com/office/officeart/2005/8/layout/venn2"/>
    <dgm:cxn modelId="{8F9A5F24-8D02-47C8-B9B3-5E143D91B67C}" srcId="{5144CC6B-5633-49C6-A8ED-B2A75FDDECD0}" destId="{4BEF72B3-F9C6-4ED3-B8BE-8E5F9E3D6107}" srcOrd="3" destOrd="0" parTransId="{92F53D9E-472F-46AE-A55A-AC52605041A0}" sibTransId="{B836B22F-CC66-45EA-993A-466DCDD0FEC7}"/>
    <dgm:cxn modelId="{DD478A05-53F5-4B9B-A0B3-250103A8CA80}" type="presOf" srcId="{4BEF72B3-F9C6-4ED3-B8BE-8E5F9E3D6107}" destId="{AEE5DE37-2AC7-4ED2-9AA3-EF5556781AC3}" srcOrd="1" destOrd="0" presId="urn:microsoft.com/office/officeart/2005/8/layout/venn2"/>
    <dgm:cxn modelId="{A70192AA-1CEA-4179-9A8D-A0FACED77D98}" type="presOf" srcId="{076CEDB5-31A7-440C-9C72-5C4641A32476}" destId="{06FEAB1E-13DE-4AB2-85F6-16EF9EC65456}" srcOrd="1" destOrd="0" presId="urn:microsoft.com/office/officeart/2005/8/layout/venn2"/>
    <dgm:cxn modelId="{0B35A75B-A4B2-49EA-8018-486152CF1909}" srcId="{5144CC6B-5633-49C6-A8ED-B2A75FDDECD0}" destId="{076CEDB5-31A7-440C-9C72-5C4641A32476}" srcOrd="0" destOrd="0" parTransId="{AF42F387-2D7D-46F3-B315-56B51514040C}" sibTransId="{5BA3C61E-B6A5-47A4-A01A-9FD01CA8262B}"/>
    <dgm:cxn modelId="{92CA15F1-AA63-44E5-89F9-65CF5D1F5B0B}" type="presOf" srcId="{9718DD7D-066C-4D0F-8EEF-7C365BD16C74}" destId="{926C4485-6E1D-4EA9-8A35-005DBD883CEC}" srcOrd="1" destOrd="0" presId="urn:microsoft.com/office/officeart/2005/8/layout/venn2"/>
    <dgm:cxn modelId="{4D0B71FC-035D-441E-8067-B94CB76FBC70}" srcId="{5144CC6B-5633-49C6-A8ED-B2A75FDDECD0}" destId="{9718DD7D-066C-4D0F-8EEF-7C365BD16C74}" srcOrd="2" destOrd="0" parTransId="{4E0BA6DE-0EDC-48E1-8066-994E3F12AE29}" sibTransId="{CDC071B6-B3B3-462E-B064-FE699C52D01C}"/>
    <dgm:cxn modelId="{0C3A5EEF-7481-4CF6-AACA-16CE8C404B72}" type="presOf" srcId="{E89DFDCA-54F5-4EF4-881D-2B29F699D759}" destId="{F60CFA95-FFB7-4B94-9A5B-A616F5538920}" srcOrd="1" destOrd="0" presId="urn:microsoft.com/office/officeart/2005/8/layout/venn2"/>
    <dgm:cxn modelId="{5746F267-A070-4DC9-AA64-49D5189C3DD5}" type="presOf" srcId="{5144CC6B-5633-49C6-A8ED-B2A75FDDECD0}" destId="{CB0B7BD7-1152-476E-817B-7719D5183C24}" srcOrd="0" destOrd="0" presId="urn:microsoft.com/office/officeart/2005/8/layout/venn2"/>
    <dgm:cxn modelId="{563D1DE3-2F9F-4D12-8CD4-81523C7B77CC}" type="presOf" srcId="{076CEDB5-31A7-440C-9C72-5C4641A32476}" destId="{A4844CCC-C254-4066-B239-1E9452CAC0D7}" srcOrd="0" destOrd="0" presId="urn:microsoft.com/office/officeart/2005/8/layout/venn2"/>
    <dgm:cxn modelId="{F0870661-76DE-46C4-B3DC-86A66A2E828D}" type="presOf" srcId="{E89DFDCA-54F5-4EF4-881D-2B29F699D759}" destId="{CE76EB4A-1B7E-4F96-BF56-0C9408F21D7B}" srcOrd="0" destOrd="0" presId="urn:microsoft.com/office/officeart/2005/8/layout/venn2"/>
    <dgm:cxn modelId="{5651CBFC-5BCB-4B99-B6F2-2D0CD743FFD9}" srcId="{5144CC6B-5633-49C6-A8ED-B2A75FDDECD0}" destId="{E89DFDCA-54F5-4EF4-881D-2B29F699D759}" srcOrd="1" destOrd="0" parTransId="{EC009143-17A0-42C2-8B66-1E7E91CAC907}" sibTransId="{FFCEEB73-35B6-476C-B98E-58590EBF8C3F}"/>
    <dgm:cxn modelId="{2E9382A7-627C-41AA-B78A-D37B5D58DFE7}" type="presOf" srcId="{9718DD7D-066C-4D0F-8EEF-7C365BD16C74}" destId="{30A08BDC-A467-4F1E-B42C-31A418A6AB63}" srcOrd="0" destOrd="0" presId="urn:microsoft.com/office/officeart/2005/8/layout/venn2"/>
    <dgm:cxn modelId="{AB17FD92-B575-41B5-8210-6FB7CE47C69A}" type="presParOf" srcId="{CB0B7BD7-1152-476E-817B-7719D5183C24}" destId="{9E34CD8E-2DC9-41CD-9FA1-C377E3B1E3B8}" srcOrd="0" destOrd="0" presId="urn:microsoft.com/office/officeart/2005/8/layout/venn2"/>
    <dgm:cxn modelId="{B56A292E-FA65-460D-B399-EFBFCAE0EBC7}" type="presParOf" srcId="{9E34CD8E-2DC9-41CD-9FA1-C377E3B1E3B8}" destId="{A4844CCC-C254-4066-B239-1E9452CAC0D7}" srcOrd="0" destOrd="0" presId="urn:microsoft.com/office/officeart/2005/8/layout/venn2"/>
    <dgm:cxn modelId="{88E04B76-72DB-4EE8-9EA4-BB13BCFF82EF}" type="presParOf" srcId="{9E34CD8E-2DC9-41CD-9FA1-C377E3B1E3B8}" destId="{06FEAB1E-13DE-4AB2-85F6-16EF9EC65456}" srcOrd="1" destOrd="0" presId="urn:microsoft.com/office/officeart/2005/8/layout/venn2"/>
    <dgm:cxn modelId="{2902CE57-AF84-4C0E-B94F-C14E6F2A0CF1}" type="presParOf" srcId="{CB0B7BD7-1152-476E-817B-7719D5183C24}" destId="{FEA4DD69-CF77-4B6E-A062-213AAF8440E4}" srcOrd="1" destOrd="0" presId="urn:microsoft.com/office/officeart/2005/8/layout/venn2"/>
    <dgm:cxn modelId="{B368334C-B008-4CB1-B863-1DBD4E8D5320}" type="presParOf" srcId="{FEA4DD69-CF77-4B6E-A062-213AAF8440E4}" destId="{CE76EB4A-1B7E-4F96-BF56-0C9408F21D7B}" srcOrd="0" destOrd="0" presId="urn:microsoft.com/office/officeart/2005/8/layout/venn2"/>
    <dgm:cxn modelId="{3F2BDE78-20F2-4200-A186-3E05608E1271}" type="presParOf" srcId="{FEA4DD69-CF77-4B6E-A062-213AAF8440E4}" destId="{F60CFA95-FFB7-4B94-9A5B-A616F5538920}" srcOrd="1" destOrd="0" presId="urn:microsoft.com/office/officeart/2005/8/layout/venn2"/>
    <dgm:cxn modelId="{87834C86-0C56-42C5-978C-A196D14A7749}" type="presParOf" srcId="{CB0B7BD7-1152-476E-817B-7719D5183C24}" destId="{D85A449F-8D37-4F48-BB6A-5B147457CAEB}" srcOrd="2" destOrd="0" presId="urn:microsoft.com/office/officeart/2005/8/layout/venn2"/>
    <dgm:cxn modelId="{10C2EA29-DB31-4449-A1F5-3BABA1E2DE5A}" type="presParOf" srcId="{D85A449F-8D37-4F48-BB6A-5B147457CAEB}" destId="{30A08BDC-A467-4F1E-B42C-31A418A6AB63}" srcOrd="0" destOrd="0" presId="urn:microsoft.com/office/officeart/2005/8/layout/venn2"/>
    <dgm:cxn modelId="{DB322F62-0BFC-4D95-B08D-276B401C2716}" type="presParOf" srcId="{D85A449F-8D37-4F48-BB6A-5B147457CAEB}" destId="{926C4485-6E1D-4EA9-8A35-005DBD883CEC}" srcOrd="1" destOrd="0" presId="urn:microsoft.com/office/officeart/2005/8/layout/venn2"/>
    <dgm:cxn modelId="{BE4991B1-D716-4D36-A738-4C832FC320F1}" type="presParOf" srcId="{CB0B7BD7-1152-476E-817B-7719D5183C24}" destId="{2AB84F19-324F-4430-BBE2-7F9BE9975101}" srcOrd="3" destOrd="0" presId="urn:microsoft.com/office/officeart/2005/8/layout/venn2"/>
    <dgm:cxn modelId="{A45FE46E-8949-4713-865E-0C9700243F75}" type="presParOf" srcId="{2AB84F19-324F-4430-BBE2-7F9BE9975101}" destId="{C7AA0BF4-AC2B-4622-BBDD-8A1380B33A09}" srcOrd="0" destOrd="0" presId="urn:microsoft.com/office/officeart/2005/8/layout/venn2"/>
    <dgm:cxn modelId="{76E96C0F-AA3E-427A-A1EA-B17F77FFA863}" type="presParOf" srcId="{2AB84F19-324F-4430-BBE2-7F9BE9975101}" destId="{AEE5DE37-2AC7-4ED2-9AA3-EF5556781AC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44CCC-C254-4066-B239-1E9452CAC0D7}">
      <dsp:nvSpPr>
        <dsp:cNvPr id="0" name=""/>
        <dsp:cNvSpPr/>
      </dsp:nvSpPr>
      <dsp:spPr>
        <a:xfrm>
          <a:off x="1531775" y="0"/>
          <a:ext cx="5145360" cy="5145360"/>
        </a:xfrm>
        <a:prstGeom prst="ellipse">
          <a:avLst/>
        </a:prstGeom>
        <a:solidFill>
          <a:schemeClr val="accent1">
            <a:lumMod val="1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Parent</a:t>
          </a:r>
          <a:endParaRPr lang="en-GB" sz="2400" kern="1200" dirty="0"/>
        </a:p>
      </dsp:txBody>
      <dsp:txXfrm>
        <a:off x="3385134" y="257268"/>
        <a:ext cx="1438642" cy="771804"/>
      </dsp:txXfrm>
    </dsp:sp>
    <dsp:sp modelId="{CE76EB4A-1B7E-4F96-BF56-0C9408F21D7B}">
      <dsp:nvSpPr>
        <dsp:cNvPr id="0" name=""/>
        <dsp:cNvSpPr/>
      </dsp:nvSpPr>
      <dsp:spPr>
        <a:xfrm>
          <a:off x="2046311" y="1029071"/>
          <a:ext cx="4116288" cy="4116288"/>
        </a:xfrm>
        <a:prstGeom prst="ellipse">
          <a:avLst/>
        </a:prstGeom>
        <a:solidFill>
          <a:schemeClr val="accent1">
            <a:lumMod val="2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School</a:t>
          </a:r>
          <a:endParaRPr lang="en-GB" sz="2400" kern="1200" dirty="0"/>
        </a:p>
      </dsp:txBody>
      <dsp:txXfrm>
        <a:off x="3385134" y="1276049"/>
        <a:ext cx="1438642" cy="740931"/>
      </dsp:txXfrm>
    </dsp:sp>
    <dsp:sp modelId="{30A08BDC-A467-4F1E-B42C-31A418A6AB63}">
      <dsp:nvSpPr>
        <dsp:cNvPr id="0" name=""/>
        <dsp:cNvSpPr/>
      </dsp:nvSpPr>
      <dsp:spPr>
        <a:xfrm>
          <a:off x="2560847" y="2058144"/>
          <a:ext cx="3087216" cy="3087216"/>
        </a:xfrm>
        <a:prstGeom prst="ellipse">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Student</a:t>
          </a:r>
          <a:endParaRPr lang="en-GB" sz="2400" kern="1200" dirty="0"/>
        </a:p>
      </dsp:txBody>
      <dsp:txXfrm>
        <a:off x="3385134" y="2289685"/>
        <a:ext cx="1438642" cy="694623"/>
      </dsp:txXfrm>
    </dsp:sp>
    <dsp:sp modelId="{C7AA0BF4-AC2B-4622-BBDD-8A1380B33A09}">
      <dsp:nvSpPr>
        <dsp:cNvPr id="0" name=""/>
        <dsp:cNvSpPr/>
      </dsp:nvSpPr>
      <dsp:spPr>
        <a:xfrm>
          <a:off x="3075383" y="3087216"/>
          <a:ext cx="2058144" cy="2058144"/>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tx1"/>
              </a:solidFill>
            </a:rPr>
            <a:t>Success</a:t>
          </a:r>
          <a:endParaRPr lang="en-GB" sz="2200" b="1" kern="1200" dirty="0">
            <a:solidFill>
              <a:schemeClr val="tx1"/>
            </a:solidFill>
          </a:endParaRPr>
        </a:p>
      </dsp:txBody>
      <dsp:txXfrm>
        <a:off x="3376792" y="3601752"/>
        <a:ext cx="1455327" cy="102907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058AE5-3F66-4899-9905-547183A9BFEF}" type="datetimeFigureOut">
              <a:rPr lang="en-GB" smtClean="0"/>
              <a:t>16/09/2019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04F29B-2530-49FF-951D-90388C015A3F}" type="slidenum">
              <a:rPr lang="en-GB" smtClean="0"/>
              <a:t>‹#›</a:t>
            </a:fld>
            <a:endParaRPr lang="en-GB"/>
          </a:p>
        </p:txBody>
      </p:sp>
    </p:spTree>
    <p:extLst>
      <p:ext uri="{BB962C8B-B14F-4D97-AF65-F5344CB8AC3E}">
        <p14:creationId xmlns:p14="http://schemas.microsoft.com/office/powerpoint/2010/main" val="83502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E2B9A-82A1-4F5F-BE1D-F17460319CD9}" type="datetimeFigureOut">
              <a:rPr lang="en-GB" smtClean="0"/>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63088-79F3-4D80-BD85-AA33DDB6FFCF}" type="slidenum">
              <a:rPr lang="en-GB" smtClean="0"/>
              <a:t>‹#›</a:t>
            </a:fld>
            <a:endParaRPr lang="en-GB"/>
          </a:p>
        </p:txBody>
      </p:sp>
    </p:spTree>
    <p:extLst>
      <p:ext uri="{BB962C8B-B14F-4D97-AF65-F5344CB8AC3E}">
        <p14:creationId xmlns:p14="http://schemas.microsoft.com/office/powerpoint/2010/main" val="1130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373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9175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0EDDB5-F3D9-4F56-984B-D0540B3FC317}" type="datetimeFigureOut">
              <a:rPr lang="en-GB" smtClean="0">
                <a:solidFill>
                  <a:srgbClr val="000000"/>
                </a:solidFill>
              </a:rPr>
              <a:pPr/>
              <a:t>16/09/2019</a:t>
            </a:fld>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4872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997AA6-F5C9-41ED-943B-6E655AD8C89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69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997AA6-F5C9-41ED-943B-6E655AD8C89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139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0EDDB5-F3D9-4F56-984B-D0540B3FC317}" type="datetimeFigureOut">
              <a:rPr lang="en-GB" smtClean="0">
                <a:solidFill>
                  <a:srgbClr val="000000"/>
                </a:solidFill>
              </a:rPr>
              <a:pPr/>
              <a:t>16/09/2019</a:t>
            </a:fld>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3625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997AA6-F5C9-41ED-943B-6E655AD8C89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0ED252-4B20-4D6A-AB2F-9E774674A0D4}" type="slidenum">
              <a:rPr lang="en-GB" smtClean="0"/>
              <a:t>‹#›</a:t>
            </a:fld>
            <a:endParaRPr lang="en-GB"/>
          </a:p>
        </p:txBody>
      </p:sp>
    </p:spTree>
    <p:extLst>
      <p:ext uri="{BB962C8B-B14F-4D97-AF65-F5344CB8AC3E}">
        <p14:creationId xmlns:p14="http://schemas.microsoft.com/office/powerpoint/2010/main" val="320445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997AA6-F5C9-41ED-943B-6E655AD8C89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9314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997AA6-F5C9-41ED-943B-6E655AD8C89E}"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solidFill>
                <a:srgbClr val="000000"/>
              </a:solidFill>
            </a:endParaRPr>
          </a:p>
        </p:txBody>
      </p:sp>
      <p:sp>
        <p:nvSpPr>
          <p:cNvPr id="9" name="Slide Number Placeholder 8"/>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0451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1E43C338-3F16-4E75-AE73-9D8230B115CF}"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846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97AA6-F5C9-41ED-943B-6E655AD8C89E}"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3205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997AA6-F5C9-41ED-943B-6E655AD8C89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5123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997AA6-F5C9-41ED-943B-6E655AD8C89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solidFill>
                <a:srgbClr val="000000"/>
              </a:solidFill>
            </a:endParaRPr>
          </a:p>
        </p:txBody>
      </p:sp>
      <p:sp>
        <p:nvSpPr>
          <p:cNvPr id="7" name="Slide Number Placeholder 6"/>
          <p:cNvSpPr>
            <a:spLocks noGrp="1"/>
          </p:cNvSpPr>
          <p:nvPr>
            <p:ph type="sldNum" sz="quarter" idx="12"/>
          </p:nvPr>
        </p:nvSpPr>
        <p:spPr/>
        <p:txBody>
          <a:body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7116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997AA6-F5C9-41ED-943B-6E655AD8C89E}" type="datetimeFigureOut">
              <a:rPr lang="en-GB" smtClean="0"/>
              <a:t>16/09/2019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D10BB2-DE2D-4E90-9040-118ECFAFA03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089931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mbec@haydockhighschool.sthelens.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hyperlink" Target="mailto:chambec@haydockhighschool.sthelens.org.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4146" y="1341438"/>
            <a:ext cx="8642350" cy="2259012"/>
          </a:xfrm>
        </p:spPr>
        <p:txBody>
          <a:bodyPr>
            <a:noAutofit/>
          </a:bodyPr>
          <a:lstStyle/>
          <a:p>
            <a:pPr eaLnBrk="1" hangingPunct="1">
              <a:defRPr/>
            </a:pPr>
            <a:r>
              <a:rPr lang="en-GB" altLang="en-US" sz="2400" b="1" i="1" dirty="0" smtClean="0">
                <a:effectLst>
                  <a:outerShdw blurRad="38100" dist="38100" dir="2700000" algn="tl">
                    <a:srgbClr val="000000">
                      <a:alpha val="43137"/>
                    </a:srgbClr>
                  </a:outerShdw>
                </a:effectLst>
              </a:rPr>
              <a:t>Year 11 Success Evening: English GCSE Literature and Language (</a:t>
            </a:r>
            <a:r>
              <a:rPr lang="en-GB" altLang="en-US" sz="2400" b="1" i="1" u="sng" dirty="0" smtClean="0">
                <a:solidFill>
                  <a:srgbClr val="7030A0"/>
                </a:solidFill>
                <a:effectLst>
                  <a:outerShdw blurRad="38100" dist="38100" dir="2700000" algn="tl">
                    <a:srgbClr val="000000">
                      <a:alpha val="43137"/>
                    </a:srgbClr>
                  </a:outerShdw>
                </a:effectLst>
              </a:rPr>
              <a:t>Edexcel</a:t>
            </a:r>
            <a:r>
              <a:rPr lang="en-GB" altLang="en-US" sz="2400" b="1" i="1" dirty="0" smtClean="0">
                <a:effectLst>
                  <a:outerShdw blurRad="38100" dist="38100" dir="2700000" algn="tl">
                    <a:srgbClr val="000000">
                      <a:alpha val="43137"/>
                    </a:srgbClr>
                  </a:outerShdw>
                </a:effectLst>
              </a:rPr>
              <a:t>).</a:t>
            </a:r>
            <a:br>
              <a:rPr lang="en-GB" altLang="en-US" sz="2400" b="1" i="1" dirty="0" smtClean="0">
                <a:effectLst>
                  <a:outerShdw blurRad="38100" dist="38100" dir="2700000" algn="tl">
                    <a:srgbClr val="000000">
                      <a:alpha val="43137"/>
                    </a:srgbClr>
                  </a:outerShdw>
                </a:effectLst>
              </a:rPr>
            </a:br>
            <a:r>
              <a:rPr lang="en-GB" altLang="en-US" sz="2400" i="1" dirty="0">
                <a:effectLst>
                  <a:outerShdw blurRad="38100" dist="38100" dir="2700000" algn="tl">
                    <a:srgbClr val="000000">
                      <a:alpha val="43137"/>
                    </a:srgbClr>
                  </a:outerShdw>
                </a:effectLst>
              </a:rPr>
              <a:t/>
            </a:r>
            <a:br>
              <a:rPr lang="en-GB" altLang="en-US" sz="2400" i="1" dirty="0">
                <a:effectLst>
                  <a:outerShdw blurRad="38100" dist="38100" dir="2700000" algn="tl">
                    <a:srgbClr val="000000">
                      <a:alpha val="43137"/>
                    </a:srgbClr>
                  </a:outerShdw>
                </a:effectLst>
              </a:rPr>
            </a:br>
            <a:r>
              <a:rPr lang="en-GB" altLang="en-US" sz="2400" i="1" dirty="0">
                <a:effectLst>
                  <a:outerShdw blurRad="38100" dist="38100" dir="2700000" algn="tl">
                    <a:srgbClr val="000000">
                      <a:alpha val="43137"/>
                    </a:srgbClr>
                  </a:outerShdw>
                </a:effectLst>
              </a:rPr>
              <a:t/>
            </a:r>
            <a:br>
              <a:rPr lang="en-GB" altLang="en-US" sz="2400" i="1" dirty="0">
                <a:effectLst>
                  <a:outerShdw blurRad="38100" dist="38100" dir="2700000" algn="tl">
                    <a:srgbClr val="000000">
                      <a:alpha val="43137"/>
                    </a:srgbClr>
                  </a:outerShdw>
                </a:effectLst>
              </a:rPr>
            </a:br>
            <a:r>
              <a:rPr lang="en-GB" altLang="en-US" sz="2400" i="1" dirty="0" smtClean="0">
                <a:effectLst>
                  <a:outerShdw blurRad="38100" dist="38100" dir="2700000" algn="tl">
                    <a:srgbClr val="000000">
                      <a:alpha val="43137"/>
                    </a:srgbClr>
                  </a:outerShdw>
                </a:effectLst>
              </a:rPr>
              <a:t>Mr Chris Chamberlain</a:t>
            </a:r>
            <a:br>
              <a:rPr lang="en-GB" altLang="en-US" sz="2400" i="1" dirty="0" smtClean="0">
                <a:effectLst>
                  <a:outerShdw blurRad="38100" dist="38100" dir="2700000" algn="tl">
                    <a:srgbClr val="000000">
                      <a:alpha val="43137"/>
                    </a:srgbClr>
                  </a:outerShdw>
                </a:effectLst>
              </a:rPr>
            </a:br>
            <a:r>
              <a:rPr lang="en-GB" altLang="en-US" sz="2400" i="1" dirty="0" smtClean="0">
                <a:effectLst>
                  <a:outerShdw blurRad="38100" dist="38100" dir="2700000" algn="tl">
                    <a:srgbClr val="000000">
                      <a:alpha val="43137"/>
                    </a:srgbClr>
                  </a:outerShdw>
                </a:effectLst>
              </a:rPr>
              <a:t>(Assistant </a:t>
            </a:r>
            <a:r>
              <a:rPr lang="en-GB" altLang="en-US" sz="2400" i="1" dirty="0" err="1" smtClean="0">
                <a:effectLst>
                  <a:outerShdw blurRad="38100" dist="38100" dir="2700000" algn="tl">
                    <a:srgbClr val="000000">
                      <a:alpha val="43137"/>
                    </a:srgbClr>
                  </a:outerShdw>
                </a:effectLst>
              </a:rPr>
              <a:t>Headteacher</a:t>
            </a:r>
            <a:r>
              <a:rPr lang="en-GB" altLang="en-US" sz="2400" i="1" dirty="0" smtClean="0">
                <a:effectLst>
                  <a:outerShdw blurRad="38100" dist="38100" dir="2700000" algn="tl">
                    <a:srgbClr val="000000">
                      <a:alpha val="43137"/>
                    </a:srgbClr>
                  </a:outerShdw>
                </a:effectLst>
              </a:rPr>
              <a:t> / Head of English)</a:t>
            </a:r>
            <a:br>
              <a:rPr lang="en-GB" altLang="en-US" sz="2400" i="1" dirty="0" smtClean="0">
                <a:effectLst>
                  <a:outerShdw blurRad="38100" dist="38100" dir="2700000" algn="tl">
                    <a:srgbClr val="000000">
                      <a:alpha val="43137"/>
                    </a:srgbClr>
                  </a:outerShdw>
                </a:effectLst>
              </a:rPr>
            </a:br>
            <a:r>
              <a:rPr lang="en-GB" altLang="en-US" sz="2400" i="1" dirty="0">
                <a:effectLst>
                  <a:outerShdw blurRad="38100" dist="38100" dir="2700000" algn="tl">
                    <a:srgbClr val="000000">
                      <a:alpha val="43137"/>
                    </a:srgbClr>
                  </a:outerShdw>
                </a:effectLst>
              </a:rPr>
              <a:t/>
            </a:r>
            <a:br>
              <a:rPr lang="en-GB" altLang="en-US" sz="2400" i="1" dirty="0">
                <a:effectLst>
                  <a:outerShdw blurRad="38100" dist="38100" dir="2700000" algn="tl">
                    <a:srgbClr val="000000">
                      <a:alpha val="43137"/>
                    </a:srgbClr>
                  </a:outerShdw>
                </a:effectLst>
              </a:rPr>
            </a:br>
            <a:r>
              <a:rPr lang="en-GB" altLang="en-US" sz="2400" i="1" dirty="0" smtClean="0">
                <a:effectLst>
                  <a:outerShdw blurRad="38100" dist="38100" dir="2700000" algn="tl">
                    <a:srgbClr val="000000">
                      <a:alpha val="43137"/>
                    </a:srgbClr>
                  </a:outerShdw>
                </a:effectLst>
              </a:rPr>
              <a:t>Contact: </a:t>
            </a:r>
            <a:r>
              <a:rPr lang="en-GB" altLang="en-US" sz="2400" i="1" dirty="0" smtClean="0">
                <a:effectLst>
                  <a:outerShdw blurRad="38100" dist="38100" dir="2700000" algn="tl">
                    <a:srgbClr val="000000">
                      <a:alpha val="43137"/>
                    </a:srgbClr>
                  </a:outerShdw>
                </a:effectLst>
                <a:hlinkClick r:id="rId2"/>
              </a:rPr>
              <a:t>chambec@haydockhigh.sthelens.org.uk</a:t>
            </a:r>
            <a:r>
              <a:rPr lang="en-GB" altLang="en-US" sz="2400" i="1" dirty="0" smtClean="0">
                <a:effectLst>
                  <a:outerShdw blurRad="38100" dist="38100" dir="2700000" algn="tl">
                    <a:srgbClr val="000000">
                      <a:alpha val="43137"/>
                    </a:srgbClr>
                  </a:outerShdw>
                </a:effectLst>
              </a:rPr>
              <a:t> </a:t>
            </a:r>
            <a:endParaRPr lang="en-US" altLang="en-US" sz="2400" b="1" i="1" dirty="0" smtClean="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899592" y="5110336"/>
            <a:ext cx="7992888" cy="694928"/>
          </a:xfrm>
        </p:spPr>
        <p:txBody>
          <a:bodyPr/>
          <a:lstStyle/>
          <a:p>
            <a:pPr eaLnBrk="1" hangingPunct="1"/>
            <a:r>
              <a:rPr lang="en-GB" altLang="en-US" sz="2800" dirty="0" smtClean="0">
                <a:solidFill>
                  <a:schemeClr val="tx1"/>
                </a:solidFill>
              </a:rPr>
              <a:t>Prepare to Succeed.</a:t>
            </a:r>
          </a:p>
        </p:txBody>
      </p:sp>
    </p:spTree>
    <p:extLst>
      <p:ext uri="{BB962C8B-B14F-4D97-AF65-F5344CB8AC3E}">
        <p14:creationId xmlns:p14="http://schemas.microsoft.com/office/powerpoint/2010/main" val="141220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23850" y="404813"/>
            <a:ext cx="8569325" cy="60023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pPr>
            <a:r>
              <a:rPr lang="en-GB" altLang="en-US" sz="4000" b="1">
                <a:solidFill>
                  <a:srgbClr val="FFFF00"/>
                </a:solidFill>
                <a:ea typeface="MS PGothic" panose="020B0600070205080204" pitchFamily="34" charset="-128"/>
              </a:rPr>
              <a:t>Paper 2 Section A</a:t>
            </a:r>
          </a:p>
          <a:p>
            <a:pPr eaLnBrk="1" hangingPunct="1">
              <a:spcBef>
                <a:spcPct val="0"/>
              </a:spcBef>
              <a:buFontTx/>
              <a:buNone/>
            </a:pPr>
            <a:endParaRPr lang="en-GB" altLang="en-US" sz="2400">
              <a:solidFill>
                <a:srgbClr val="FFFFFF"/>
              </a:solidFill>
              <a:ea typeface="MS PGothic" panose="020B0600070205080204" pitchFamily="34" charset="-128"/>
            </a:endParaRPr>
          </a:p>
          <a:p>
            <a:pPr eaLnBrk="1" hangingPunct="1">
              <a:spcBef>
                <a:spcPct val="0"/>
              </a:spcBef>
              <a:buFontTx/>
              <a:buNone/>
            </a:pPr>
            <a:r>
              <a:rPr lang="en-GB" altLang="en-US" b="1">
                <a:solidFill>
                  <a:srgbClr val="FFFFFF"/>
                </a:solidFill>
                <a:ea typeface="MS PGothic" panose="020B0600070205080204" pitchFamily="34" charset="-128"/>
              </a:rPr>
              <a:t>Reading</a:t>
            </a:r>
            <a:r>
              <a:rPr lang="en-GB" altLang="en-US">
                <a:solidFill>
                  <a:srgbClr val="FFFFFF"/>
                </a:solidFill>
                <a:ea typeface="MS PGothic" panose="020B0600070205080204" pitchFamily="34" charset="-128"/>
              </a:rPr>
              <a:t>  (35%)</a:t>
            </a:r>
          </a:p>
          <a:p>
            <a:pPr eaLnBrk="1" hangingPunct="1">
              <a:spcBef>
                <a:spcPct val="0"/>
              </a:spcBef>
              <a:buFontTx/>
              <a:buNone/>
            </a:pPr>
            <a:endParaRPr lang="en-GB" altLang="en-US">
              <a:solidFill>
                <a:srgbClr val="FFFFFF"/>
              </a:solidFill>
              <a:ea typeface="MS PGothic" panose="020B0600070205080204" pitchFamily="34" charset="-128"/>
            </a:endParaRPr>
          </a:p>
          <a:p>
            <a:pPr eaLnBrk="1" hangingPunct="1">
              <a:spcBef>
                <a:spcPct val="0"/>
              </a:spcBef>
              <a:buFontTx/>
              <a:buNone/>
            </a:pPr>
            <a:r>
              <a:rPr lang="en-GB" altLang="en-US">
                <a:solidFill>
                  <a:srgbClr val="FFFFFF"/>
                </a:solidFill>
                <a:ea typeface="MS PGothic" panose="020B0600070205080204" pitchFamily="34" charset="-128"/>
              </a:rPr>
              <a:t>You will be asked to compare one non-fiction and one literary non-fiction text from the 20th and 21st century. </a:t>
            </a:r>
          </a:p>
          <a:p>
            <a:pPr eaLnBrk="1" hangingPunct="1">
              <a:spcBef>
                <a:spcPct val="0"/>
              </a:spcBef>
              <a:buFontTx/>
              <a:buNone/>
            </a:pPr>
            <a:r>
              <a:rPr lang="en-GB" altLang="en-US">
                <a:solidFill>
                  <a:srgbClr val="FFFFFF"/>
                </a:solidFill>
                <a:ea typeface="MS PGothic" panose="020B0600070205080204" pitchFamily="34" charset="-128"/>
              </a:rPr>
              <a:t>These texts will also be linked by a theme and you will be asked to answer some shorter questions about each text and then asked to draw together the similarities and differences between the texts. </a:t>
            </a:r>
          </a:p>
        </p:txBody>
      </p:sp>
    </p:spTree>
    <p:extLst>
      <p:ext uri="{BB962C8B-B14F-4D97-AF65-F5344CB8AC3E}">
        <p14:creationId xmlns:p14="http://schemas.microsoft.com/office/powerpoint/2010/main" val="3261919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067175" y="141288"/>
            <a:ext cx="4897438" cy="58785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pPr>
            <a:r>
              <a:rPr lang="en-GB" altLang="en-US" sz="4000" b="1">
                <a:solidFill>
                  <a:srgbClr val="FFFF00"/>
                </a:solidFill>
                <a:latin typeface="Arial" panose="020B0604020202020204" pitchFamily="34" charset="0"/>
                <a:ea typeface="MS PGothic" panose="020B0600070205080204" pitchFamily="34" charset="-128"/>
              </a:rPr>
              <a:t>Paper 2 Section B</a:t>
            </a:r>
          </a:p>
          <a:p>
            <a:pPr eaLnBrk="1" hangingPunct="1">
              <a:spcBef>
                <a:spcPct val="0"/>
              </a:spcBef>
              <a:buFontTx/>
              <a:buNone/>
            </a:pPr>
            <a:endParaRPr lang="en-GB" altLang="en-US" sz="1600">
              <a:solidFill>
                <a:srgbClr val="FFFFFF"/>
              </a:solidFill>
              <a:ea typeface="MS PGothic" panose="020B0600070205080204" pitchFamily="34" charset="-128"/>
            </a:endParaRPr>
          </a:p>
          <a:p>
            <a:pPr eaLnBrk="1" hangingPunct="1">
              <a:spcBef>
                <a:spcPct val="0"/>
              </a:spcBef>
              <a:buFontTx/>
              <a:buNone/>
            </a:pPr>
            <a:r>
              <a:rPr lang="en-GB" altLang="en-US" b="1">
                <a:solidFill>
                  <a:srgbClr val="FFFFFF"/>
                </a:solidFill>
                <a:ea typeface="MS PGothic" panose="020B0600070205080204" pitchFamily="34" charset="-128"/>
              </a:rPr>
              <a:t>Writing</a:t>
            </a:r>
            <a:r>
              <a:rPr lang="en-GB" altLang="en-US">
                <a:solidFill>
                  <a:srgbClr val="FFFFFF"/>
                </a:solidFill>
                <a:ea typeface="MS PGothic" panose="020B0600070205080204" pitchFamily="34" charset="-128"/>
              </a:rPr>
              <a:t> (25%)</a:t>
            </a:r>
          </a:p>
          <a:p>
            <a:pPr eaLnBrk="1" hangingPunct="1">
              <a:spcBef>
                <a:spcPct val="0"/>
              </a:spcBef>
              <a:buFontTx/>
              <a:buNone/>
            </a:pPr>
            <a:endParaRPr lang="en-GB" altLang="en-US">
              <a:solidFill>
                <a:srgbClr val="FFFFFF"/>
              </a:solidFill>
              <a:ea typeface="MS PGothic" panose="020B0600070205080204" pitchFamily="34" charset="-128"/>
            </a:endParaRPr>
          </a:p>
          <a:p>
            <a:pPr eaLnBrk="1" hangingPunct="1">
              <a:spcBef>
                <a:spcPct val="0"/>
              </a:spcBef>
              <a:buFontTx/>
              <a:buNone/>
            </a:pPr>
            <a:r>
              <a:rPr lang="en-GB" altLang="en-US">
                <a:solidFill>
                  <a:srgbClr val="FFFFFF"/>
                </a:solidFill>
                <a:ea typeface="MS PGothic" panose="020B0600070205080204" pitchFamily="34" charset="-128"/>
              </a:rPr>
              <a:t>The writing tasks are linked to Section A. Therefore you will be asked to write a transactional piece of writing which will have the same theme as the two comparison texts.</a:t>
            </a:r>
          </a:p>
        </p:txBody>
      </p:sp>
      <p:pic>
        <p:nvPicPr>
          <p:cNvPr id="15365" name="Picture 4"/>
          <p:cNvPicPr>
            <a:picLocks noChangeAspect="1"/>
          </p:cNvPicPr>
          <p:nvPr/>
        </p:nvPicPr>
        <p:blipFill>
          <a:blip r:embed="rId2">
            <a:extLst>
              <a:ext uri="{28A0092B-C50C-407E-A947-70E740481C1C}">
                <a14:useLocalDpi xmlns:a14="http://schemas.microsoft.com/office/drawing/2010/main" val="0"/>
              </a:ext>
            </a:extLst>
          </a:blip>
          <a:srcRect t="5663" r="74438" b="22610"/>
          <a:stretch>
            <a:fillRect/>
          </a:stretch>
        </p:blipFill>
        <p:spPr bwMode="auto">
          <a:xfrm>
            <a:off x="250825" y="141288"/>
            <a:ext cx="360045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56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836613"/>
          <a:ext cx="4465638" cy="5078412"/>
        </p:xfrm>
        <a:graphic>
          <a:graphicData uri="http://schemas.openxmlformats.org/drawingml/2006/table">
            <a:tbl>
              <a:tblPr/>
              <a:tblGrid>
                <a:gridCol w="4465638">
                  <a:extLst>
                    <a:ext uri="{9D8B030D-6E8A-4147-A177-3AD203B41FA5}">
                      <a16:colId xmlns:a16="http://schemas.microsoft.com/office/drawing/2014/main" xmlns="" val="20000"/>
                    </a:ext>
                  </a:extLst>
                </a:gridCol>
              </a:tblGrid>
              <a:tr h="5078412">
                <a:tc>
                  <a:txBody>
                    <a:bodyPr/>
                    <a:lstStyle/>
                    <a:p>
                      <a:pPr fontAlgn="base"/>
                      <a:r>
                        <a:rPr lang="en-GB" sz="2400" b="1" dirty="0" smtClean="0">
                          <a:solidFill>
                            <a:schemeClr val="bg1"/>
                          </a:solidFill>
                          <a:effectLst/>
                        </a:rPr>
                        <a:t>How is Spoken Language assessed?</a:t>
                      </a:r>
                    </a:p>
                    <a:p>
                      <a:pPr fontAlgn="base"/>
                      <a:endParaRPr lang="en-GB" sz="2400" b="1" dirty="0" smtClean="0">
                        <a:solidFill>
                          <a:schemeClr val="bg1"/>
                        </a:solidFill>
                        <a:effectLst/>
                      </a:endParaRPr>
                    </a:p>
                    <a:p>
                      <a:pPr fontAlgn="base"/>
                      <a:r>
                        <a:rPr lang="en-GB" sz="2400" b="0" dirty="0" smtClean="0">
                          <a:solidFill>
                            <a:schemeClr val="bg1"/>
                          </a:solidFill>
                          <a:effectLst/>
                        </a:rPr>
                        <a:t>You </a:t>
                      </a:r>
                      <a:r>
                        <a:rPr lang="en-GB" sz="2400" b="0" baseline="0" dirty="0" smtClean="0">
                          <a:solidFill>
                            <a:schemeClr val="bg1"/>
                          </a:solidFill>
                          <a:effectLst/>
                        </a:rPr>
                        <a:t>will be required to complete one formal presentation or speech. You will also be assessed on your responses to questions and feedback following the presentation or speech. Standard English should be a feature of all parts of your work in this component. </a:t>
                      </a:r>
                    </a:p>
                  </a:txBody>
                  <a:tcPr marL="95274" marR="95274" marT="95251" marB="95251">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bl>
          </a:graphicData>
        </a:graphic>
      </p:graphicFrame>
      <p:sp>
        <p:nvSpPr>
          <p:cNvPr id="17418" name="TextBox 4"/>
          <p:cNvSpPr txBox="1">
            <a:spLocks noChangeArrowheads="1"/>
          </p:cNvSpPr>
          <p:nvPr/>
        </p:nvSpPr>
        <p:spPr bwMode="auto">
          <a:xfrm>
            <a:off x="4932363" y="404813"/>
            <a:ext cx="38163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2000">
                <a:solidFill>
                  <a:srgbClr val="262673"/>
                </a:solidFill>
                <a:latin typeface="Arial" panose="020B0604020202020204" pitchFamily="34" charset="0"/>
              </a:rPr>
              <a:t>Spoken Language is assessed by your teacher during the course of the GCSE.  This is a test of your </a:t>
            </a:r>
            <a:r>
              <a:rPr lang="en-GB" altLang="en-US" sz="2000" b="1">
                <a:solidFill>
                  <a:srgbClr val="262673"/>
                </a:solidFill>
                <a:latin typeface="Arial" panose="020B0604020202020204" pitchFamily="34" charset="0"/>
              </a:rPr>
              <a:t>English speaking skills</a:t>
            </a:r>
            <a:r>
              <a:rPr lang="en-GB" altLang="en-US" sz="2000">
                <a:solidFill>
                  <a:srgbClr val="262673"/>
                </a:solidFill>
                <a:latin typeface="Arial" panose="020B0604020202020204" pitchFamily="34" charset="0"/>
              </a:rPr>
              <a:t>.</a:t>
            </a:r>
          </a:p>
        </p:txBody>
      </p:sp>
      <p:sp>
        <p:nvSpPr>
          <p:cNvPr id="17419" name="TextBox 7"/>
          <p:cNvSpPr txBox="1">
            <a:spLocks noChangeArrowheads="1"/>
          </p:cNvSpPr>
          <p:nvPr/>
        </p:nvSpPr>
        <p:spPr bwMode="auto">
          <a:xfrm>
            <a:off x="4932363" y="2463800"/>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2000">
                <a:solidFill>
                  <a:srgbClr val="262673"/>
                </a:solidFill>
                <a:latin typeface="Arial" panose="020B0604020202020204" pitchFamily="34" charset="0"/>
              </a:rPr>
              <a:t>Tasks will include giving a presentation or speech, responding to questions and using Standard English.</a:t>
            </a:r>
          </a:p>
        </p:txBody>
      </p:sp>
      <p:sp>
        <p:nvSpPr>
          <p:cNvPr id="17420" name="TextBox 8"/>
          <p:cNvSpPr txBox="1">
            <a:spLocks noChangeArrowheads="1"/>
          </p:cNvSpPr>
          <p:nvPr/>
        </p:nvSpPr>
        <p:spPr bwMode="auto">
          <a:xfrm>
            <a:off x="4932363" y="4029075"/>
            <a:ext cx="38163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2000">
                <a:solidFill>
                  <a:srgbClr val="262673"/>
                </a:solidFill>
                <a:latin typeface="Arial" panose="020B0604020202020204" pitchFamily="34" charset="0"/>
              </a:rPr>
              <a:t>You will be awarded a separate grade for Spoken Language. Achievement in Spoken Language will be reported as part of the qualification, but it </a:t>
            </a:r>
          </a:p>
          <a:p>
            <a:pPr>
              <a:spcBef>
                <a:spcPct val="0"/>
              </a:spcBef>
              <a:buFontTx/>
              <a:buNone/>
            </a:pPr>
            <a:r>
              <a:rPr lang="en-GB" altLang="en-US" sz="2000">
                <a:solidFill>
                  <a:srgbClr val="262673"/>
                </a:solidFill>
                <a:latin typeface="Arial" panose="020B0604020202020204" pitchFamily="34" charset="0"/>
              </a:rPr>
              <a:t>will not form part of the final mark and grade. </a:t>
            </a:r>
          </a:p>
          <a:p>
            <a:pPr>
              <a:spcBef>
                <a:spcPct val="0"/>
              </a:spcBef>
              <a:buFontTx/>
              <a:buNone/>
            </a:pPr>
            <a:endParaRPr lang="en-GB" altLang="en-US" sz="2000">
              <a:solidFill>
                <a:srgbClr val="262673"/>
              </a:solidFill>
              <a:latin typeface="Arial" panose="020B0604020202020204" pitchFamily="34" charset="0"/>
            </a:endParaRPr>
          </a:p>
        </p:txBody>
      </p:sp>
    </p:spTree>
    <p:extLst>
      <p:ext uri="{BB962C8B-B14F-4D97-AF65-F5344CB8AC3E}">
        <p14:creationId xmlns:p14="http://schemas.microsoft.com/office/powerpoint/2010/main" val="1166417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572000" y="1241425"/>
            <a:ext cx="4105275" cy="41544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FontTx/>
              <a:buNone/>
            </a:pPr>
            <a:r>
              <a:rPr lang="en-GB" altLang="en-US" sz="2400">
                <a:solidFill>
                  <a:schemeClr val="bg1"/>
                </a:solidFill>
                <a:ea typeface="MS PGothic" panose="020B0600070205080204" pitchFamily="34" charset="-128"/>
              </a:rPr>
              <a:t>The Edexcel GCSE English Literature qualification is an </a:t>
            </a:r>
            <a:r>
              <a:rPr lang="en-GB" altLang="en-US" sz="2400" b="1">
                <a:solidFill>
                  <a:srgbClr val="FFFF00"/>
                </a:solidFill>
                <a:ea typeface="MS PGothic" panose="020B0600070205080204" pitchFamily="34" charset="-128"/>
              </a:rPr>
              <a:t>untiered</a:t>
            </a:r>
            <a:r>
              <a:rPr lang="en-GB" altLang="en-US" sz="2400">
                <a:solidFill>
                  <a:srgbClr val="FFFF00"/>
                </a:solidFill>
                <a:ea typeface="MS PGothic" panose="020B0600070205080204" pitchFamily="34" charset="-128"/>
              </a:rPr>
              <a:t> </a:t>
            </a:r>
            <a:r>
              <a:rPr lang="en-GB" altLang="en-US" sz="2400">
                <a:solidFill>
                  <a:schemeClr val="bg1"/>
                </a:solidFill>
                <a:ea typeface="MS PGothic" panose="020B0600070205080204" pitchFamily="34" charset="-128"/>
              </a:rPr>
              <a:t>qualification.</a:t>
            </a:r>
          </a:p>
          <a:p>
            <a:pPr eaLnBrk="1" hangingPunct="1">
              <a:spcBef>
                <a:spcPct val="0"/>
              </a:spcBef>
              <a:buFontTx/>
              <a:buNone/>
            </a:pPr>
            <a:r>
              <a:rPr lang="en-GB" altLang="en-US" sz="2400">
                <a:solidFill>
                  <a:schemeClr val="bg1"/>
                </a:solidFill>
                <a:ea typeface="MS PGothic" panose="020B0600070205080204" pitchFamily="34" charset="-128"/>
              </a:rPr>
              <a:t>The assessment consists of </a:t>
            </a:r>
            <a:r>
              <a:rPr lang="en-GB" altLang="en-US" sz="2400" b="1">
                <a:solidFill>
                  <a:srgbClr val="FFFF00"/>
                </a:solidFill>
                <a:ea typeface="MS PGothic" panose="020B0600070205080204" pitchFamily="34" charset="-128"/>
              </a:rPr>
              <a:t>two externally examined papers</a:t>
            </a:r>
            <a:r>
              <a:rPr lang="en-GB" altLang="en-US" sz="2400">
                <a:solidFill>
                  <a:schemeClr val="bg1"/>
                </a:solidFill>
                <a:ea typeface="MS PGothic" panose="020B0600070205080204" pitchFamily="34" charset="-128"/>
              </a:rPr>
              <a:t>.</a:t>
            </a:r>
          </a:p>
          <a:p>
            <a:pPr eaLnBrk="1" hangingPunct="1">
              <a:spcBef>
                <a:spcPct val="0"/>
              </a:spcBef>
              <a:buFontTx/>
              <a:buNone/>
            </a:pPr>
            <a:endParaRPr lang="en-GB" altLang="en-US" sz="2400">
              <a:solidFill>
                <a:schemeClr val="bg1"/>
              </a:solidFill>
              <a:ea typeface="MS PGothic" panose="020B0600070205080204" pitchFamily="34" charset="-128"/>
            </a:endParaRPr>
          </a:p>
          <a:p>
            <a:pPr eaLnBrk="1" hangingPunct="1">
              <a:spcBef>
                <a:spcPct val="0"/>
              </a:spcBef>
              <a:buFontTx/>
              <a:buNone/>
            </a:pPr>
            <a:r>
              <a:rPr lang="en-GB" altLang="en-US" sz="2400">
                <a:solidFill>
                  <a:schemeClr val="bg1"/>
                </a:solidFill>
                <a:ea typeface="MS PGothic" panose="020B0600070205080204" pitchFamily="34" charset="-128"/>
              </a:rPr>
              <a:t>It is a linear qualification so </a:t>
            </a:r>
          </a:p>
          <a:p>
            <a:pPr eaLnBrk="1" hangingPunct="1">
              <a:spcBef>
                <a:spcPct val="0"/>
              </a:spcBef>
              <a:buFontTx/>
              <a:buNone/>
            </a:pPr>
            <a:r>
              <a:rPr lang="en-GB" altLang="en-US" sz="2400" b="1">
                <a:solidFill>
                  <a:srgbClr val="FFFF00"/>
                </a:solidFill>
                <a:ea typeface="MS PGothic" panose="020B0600070205080204" pitchFamily="34" charset="-128"/>
              </a:rPr>
              <a:t>all examination papers must be taken at the end of the course</a:t>
            </a:r>
            <a:r>
              <a:rPr lang="en-GB" altLang="en-US" sz="2400">
                <a:solidFill>
                  <a:schemeClr val="bg1"/>
                </a:solidFill>
                <a:ea typeface="MS PGothic" panose="020B0600070205080204" pitchFamily="34" charset="-128"/>
              </a:rPr>
              <a:t>.</a:t>
            </a:r>
          </a:p>
        </p:txBody>
      </p:sp>
      <p:sp>
        <p:nvSpPr>
          <p:cNvPr id="53250" name="Rectangle 2"/>
          <p:cNvSpPr>
            <a:spLocks/>
          </p:cNvSpPr>
          <p:nvPr/>
        </p:nvSpPr>
        <p:spPr bwMode="auto">
          <a:xfrm>
            <a:off x="152400" y="-171450"/>
            <a:ext cx="8839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GB" altLang="en-US" sz="5400" b="1" dirty="0" smtClean="0">
                <a:solidFill>
                  <a:srgbClr val="0066FF"/>
                </a:solidFill>
                <a:effectLst>
                  <a:outerShdw blurRad="38100" dist="38100" dir="2700000" algn="tl">
                    <a:srgbClr val="C0C0C0"/>
                  </a:outerShdw>
                </a:effectLst>
                <a:latin typeface="Trebuchet MS" panose="020B0603020202020204" pitchFamily="34" charset="0"/>
              </a:rPr>
              <a:t>GCSE English Literature</a:t>
            </a:r>
            <a:endParaRPr lang="en-GB" altLang="en-US" sz="4800" b="1" dirty="0" smtClean="0">
              <a:solidFill>
                <a:srgbClr val="0066FF"/>
              </a:solidFill>
              <a:effectLst>
                <a:outerShdw blurRad="38100" dist="38100" dir="2700000" algn="tl">
                  <a:srgbClr val="C0C0C0"/>
                </a:outerShdw>
              </a:effectLst>
              <a:latin typeface="Trebuchet MS" panose="020B0603020202020204" pitchFamily="34" charset="0"/>
            </a:endParaRPr>
          </a:p>
        </p:txBody>
      </p:sp>
      <p:pic>
        <p:nvPicPr>
          <p:cNvPr id="5126" name="Picture 1"/>
          <p:cNvPicPr>
            <a:picLocks noChangeAspect="1"/>
          </p:cNvPicPr>
          <p:nvPr/>
        </p:nvPicPr>
        <p:blipFill>
          <a:blip r:embed="rId2">
            <a:extLst>
              <a:ext uri="{28A0092B-C50C-407E-A947-70E740481C1C}">
                <a14:useLocalDpi xmlns:a14="http://schemas.microsoft.com/office/drawing/2010/main" val="0"/>
              </a:ext>
            </a:extLst>
          </a:blip>
          <a:srcRect l="16682" r="32539"/>
          <a:stretch>
            <a:fillRect/>
          </a:stretch>
        </p:blipFill>
        <p:spPr bwMode="auto">
          <a:xfrm>
            <a:off x="498475" y="1211263"/>
            <a:ext cx="37369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451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5288" y="260350"/>
          <a:ext cx="4392612" cy="5976938"/>
        </p:xfrm>
        <a:graphic>
          <a:graphicData uri="http://schemas.openxmlformats.org/drawingml/2006/table">
            <a:tbl>
              <a:tblPr/>
              <a:tblGrid>
                <a:gridCol w="4392612">
                  <a:extLst>
                    <a:ext uri="{9D8B030D-6E8A-4147-A177-3AD203B41FA5}">
                      <a16:colId xmlns:a16="http://schemas.microsoft.com/office/drawing/2014/main" xmlns="" val="20000"/>
                    </a:ext>
                  </a:extLst>
                </a:gridCol>
              </a:tblGrid>
              <a:tr h="3293848">
                <a:tc>
                  <a:txBody>
                    <a:bodyPr/>
                    <a:lstStyle/>
                    <a:p>
                      <a:pPr fontAlgn="base"/>
                      <a:r>
                        <a:rPr lang="en-GB" sz="2400" b="1" dirty="0" smtClean="0">
                          <a:solidFill>
                            <a:schemeClr val="bg1"/>
                          </a:solidFill>
                          <a:effectLst/>
                        </a:rPr>
                        <a:t>How is </a:t>
                      </a:r>
                      <a:r>
                        <a:rPr lang="en-GB" sz="2400" b="1" dirty="0" smtClean="0">
                          <a:solidFill>
                            <a:srgbClr val="FFFF00"/>
                          </a:solidFill>
                          <a:effectLst/>
                        </a:rPr>
                        <a:t>Paper One </a:t>
                      </a:r>
                      <a:r>
                        <a:rPr lang="en-GB" sz="2400" b="1" dirty="0" smtClean="0">
                          <a:solidFill>
                            <a:schemeClr val="bg1"/>
                          </a:solidFill>
                          <a:effectLst/>
                        </a:rPr>
                        <a:t>assessed?</a:t>
                      </a:r>
                    </a:p>
                    <a:p>
                      <a:pPr fontAlgn="base"/>
                      <a:endParaRPr lang="en-GB" sz="2400" b="1" dirty="0" smtClean="0">
                        <a:solidFill>
                          <a:schemeClr val="bg1"/>
                        </a:solidFill>
                        <a:effectLst/>
                      </a:endParaRPr>
                    </a:p>
                    <a:p>
                      <a:pPr fontAlgn="base"/>
                      <a:r>
                        <a:rPr lang="en-GB" sz="2400" b="1" dirty="0" smtClean="0">
                          <a:solidFill>
                            <a:schemeClr val="bg1"/>
                          </a:solidFill>
                          <a:effectLst/>
                        </a:rPr>
                        <a:t>Section </a:t>
                      </a:r>
                      <a:r>
                        <a:rPr lang="en-GB" sz="2400" b="1" dirty="0">
                          <a:solidFill>
                            <a:schemeClr val="bg1"/>
                          </a:solidFill>
                          <a:effectLst/>
                        </a:rPr>
                        <a:t>A: </a:t>
                      </a:r>
                      <a:r>
                        <a:rPr lang="en-GB" sz="2400" b="1" dirty="0" smtClean="0">
                          <a:solidFill>
                            <a:schemeClr val="bg1"/>
                          </a:solidFill>
                          <a:effectLst/>
                        </a:rPr>
                        <a:t>Shakespeare</a:t>
                      </a:r>
                      <a:endParaRPr lang="en-GB" sz="2400" dirty="0" smtClean="0">
                        <a:solidFill>
                          <a:schemeClr val="bg1"/>
                        </a:solidFill>
                        <a:effectLst/>
                      </a:endParaRPr>
                    </a:p>
                    <a:p>
                      <a:pPr fontAlgn="base">
                        <a:buFont typeface="Arial" panose="020B0604020202020204" pitchFamily="34" charset="0"/>
                        <a:buChar char="•"/>
                      </a:pPr>
                      <a:endParaRPr lang="en-GB" sz="2400" dirty="0">
                        <a:solidFill>
                          <a:schemeClr val="bg1"/>
                        </a:solidFill>
                        <a:effectLst/>
                      </a:endParaRPr>
                    </a:p>
                    <a:p>
                      <a:pPr fontAlgn="base"/>
                      <a:r>
                        <a:rPr lang="en-GB" sz="2400" b="1" dirty="0">
                          <a:solidFill>
                            <a:schemeClr val="bg1"/>
                          </a:solidFill>
                          <a:effectLst/>
                        </a:rPr>
                        <a:t>Section B: </a:t>
                      </a:r>
                      <a:r>
                        <a:rPr lang="en-GB" sz="2400" b="1" dirty="0" smtClean="0">
                          <a:solidFill>
                            <a:schemeClr val="bg1"/>
                          </a:solidFill>
                          <a:effectLst/>
                        </a:rPr>
                        <a:t>Post-1914 British play or novel</a:t>
                      </a:r>
                    </a:p>
                    <a:p>
                      <a:pPr fontAlgn="base"/>
                      <a:endParaRPr lang="en-GB" sz="2400" b="1" dirty="0" smtClean="0">
                        <a:solidFill>
                          <a:schemeClr val="bg1"/>
                        </a:solidFill>
                        <a:effectLst/>
                      </a:endParaRPr>
                    </a:p>
                  </a:txBody>
                  <a:tcPr marL="95253" marR="95253" marT="95254" marB="95254">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683090">
                <a:tc>
                  <a:txBody>
                    <a:bodyPr/>
                    <a:lstStyle/>
                    <a:p>
                      <a:pPr fontAlgn="base">
                        <a:buFont typeface="Arial" panose="020B0604020202020204" pitchFamily="34" charset="0"/>
                        <a:buNone/>
                      </a:pPr>
                      <a:r>
                        <a:rPr lang="en-GB" sz="2400" b="1" dirty="0" smtClean="0">
                          <a:solidFill>
                            <a:schemeClr val="bg1"/>
                          </a:solidFill>
                          <a:effectLst/>
                        </a:rPr>
                        <a:t>Assessment Breakdown</a:t>
                      </a:r>
                    </a:p>
                    <a:p>
                      <a:pPr fontAlgn="base">
                        <a:buFont typeface="Arial" panose="020B0604020202020204" pitchFamily="34" charset="0"/>
                        <a:buNone/>
                      </a:pPr>
                      <a:endParaRPr lang="en-GB" sz="2400" b="1" dirty="0" smtClean="0">
                        <a:solidFill>
                          <a:schemeClr val="bg1"/>
                        </a:solidFill>
                        <a:effectLst/>
                      </a:endParaRPr>
                    </a:p>
                    <a:p>
                      <a:pPr fontAlgn="base">
                        <a:buFont typeface="Arial" panose="020B0604020202020204" pitchFamily="34" charset="0"/>
                        <a:buChar char="•"/>
                      </a:pPr>
                      <a:r>
                        <a:rPr lang="en-GB" sz="2400" dirty="0" smtClean="0">
                          <a:solidFill>
                            <a:schemeClr val="bg1"/>
                          </a:solidFill>
                          <a:effectLst/>
                        </a:rPr>
                        <a:t> A written </a:t>
                      </a:r>
                      <a:r>
                        <a:rPr lang="en-GB" sz="2400" dirty="0">
                          <a:solidFill>
                            <a:schemeClr val="bg1"/>
                          </a:solidFill>
                          <a:effectLst/>
                        </a:rPr>
                        <a:t>exam: </a:t>
                      </a:r>
                      <a:r>
                        <a:rPr lang="en-GB" sz="2400" dirty="0" smtClean="0">
                          <a:solidFill>
                            <a:schemeClr val="bg1"/>
                          </a:solidFill>
                          <a:effectLst/>
                        </a:rPr>
                        <a:t>1 hr 45 mins</a:t>
                      </a:r>
                    </a:p>
                    <a:p>
                      <a:pPr fontAlgn="base">
                        <a:buFont typeface="Arial" panose="020B0604020202020204" pitchFamily="34" charset="0"/>
                        <a:buChar char="•"/>
                      </a:pPr>
                      <a:r>
                        <a:rPr lang="en-GB" sz="2400" dirty="0" smtClean="0">
                          <a:solidFill>
                            <a:schemeClr val="bg1"/>
                          </a:solidFill>
                          <a:effectLst/>
                        </a:rPr>
                        <a:t> Worth 80 marks</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Worth 50</a:t>
                      </a:r>
                      <a:r>
                        <a:rPr lang="en-GB" sz="2400" dirty="0">
                          <a:solidFill>
                            <a:schemeClr val="bg1"/>
                          </a:solidFill>
                          <a:effectLst/>
                        </a:rPr>
                        <a:t>% of </a:t>
                      </a:r>
                      <a:r>
                        <a:rPr lang="en-GB" sz="2400" dirty="0" smtClean="0">
                          <a:solidFill>
                            <a:schemeClr val="bg1"/>
                          </a:solidFill>
                          <a:effectLst/>
                        </a:rPr>
                        <a:t>the</a:t>
                      </a:r>
                      <a:r>
                        <a:rPr lang="en-GB" sz="2400" baseline="0" dirty="0" smtClean="0">
                          <a:solidFill>
                            <a:schemeClr val="bg1"/>
                          </a:solidFill>
                          <a:effectLst/>
                        </a:rPr>
                        <a:t> </a:t>
                      </a:r>
                      <a:r>
                        <a:rPr lang="en-GB" sz="2400" dirty="0" smtClean="0">
                          <a:solidFill>
                            <a:schemeClr val="bg1"/>
                          </a:solidFill>
                          <a:effectLst/>
                        </a:rPr>
                        <a:t>GCSE</a:t>
                      </a:r>
                      <a:endParaRPr lang="en-GB" sz="2400" dirty="0">
                        <a:solidFill>
                          <a:schemeClr val="bg1"/>
                        </a:solidFill>
                        <a:effectLst/>
                      </a:endParaRPr>
                    </a:p>
                  </a:txBody>
                  <a:tcPr marL="95253" marR="95253" marT="95254" marB="95254">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4932363" y="404813"/>
            <a:ext cx="3816350" cy="2032000"/>
          </a:xfrm>
          <a:prstGeom prst="rect">
            <a:avLst/>
          </a:prstGeom>
          <a:noFill/>
        </p:spPr>
        <p:txBody>
          <a:bodyPr>
            <a:spAutoFit/>
          </a:bodyPr>
          <a:lstStyle/>
          <a:p>
            <a:pPr>
              <a:defRPr/>
            </a:pPr>
            <a:r>
              <a:rPr lang="en-GB" dirty="0">
                <a:solidFill>
                  <a:schemeClr val="accent2">
                    <a:lumMod val="75000"/>
                  </a:schemeClr>
                </a:solidFill>
              </a:rPr>
              <a:t>In </a:t>
            </a:r>
            <a:r>
              <a:rPr lang="en-GB" b="1" dirty="0">
                <a:solidFill>
                  <a:schemeClr val="accent2">
                    <a:lumMod val="75000"/>
                  </a:schemeClr>
                </a:solidFill>
              </a:rPr>
              <a:t>Section A </a:t>
            </a:r>
            <a:r>
              <a:rPr lang="en-GB" dirty="0">
                <a:solidFill>
                  <a:schemeClr val="accent2">
                    <a:lumMod val="75000"/>
                  </a:schemeClr>
                </a:solidFill>
              </a:rPr>
              <a:t>you will answer  a two-part question, with the first task focused on an extract of approximately 30 lines. The second task is focused on how a theme reflected in the extract is explored elsewhere in the play. </a:t>
            </a:r>
          </a:p>
        </p:txBody>
      </p:sp>
      <p:sp>
        <p:nvSpPr>
          <p:cNvPr id="8" name="TextBox 7"/>
          <p:cNvSpPr txBox="1"/>
          <p:nvPr/>
        </p:nvSpPr>
        <p:spPr>
          <a:xfrm>
            <a:off x="4932363" y="2728913"/>
            <a:ext cx="3816350" cy="923925"/>
          </a:xfrm>
          <a:prstGeom prst="rect">
            <a:avLst/>
          </a:prstGeom>
          <a:noFill/>
        </p:spPr>
        <p:txBody>
          <a:bodyPr>
            <a:spAutoFit/>
          </a:bodyPr>
          <a:lstStyle/>
          <a:p>
            <a:pPr>
              <a:defRPr/>
            </a:pPr>
            <a:r>
              <a:rPr lang="en-GB" dirty="0">
                <a:solidFill>
                  <a:schemeClr val="accent2">
                    <a:lumMod val="75000"/>
                  </a:schemeClr>
                </a:solidFill>
              </a:rPr>
              <a:t>In </a:t>
            </a:r>
            <a:r>
              <a:rPr lang="en-GB" b="1" dirty="0">
                <a:solidFill>
                  <a:schemeClr val="accent2">
                    <a:lumMod val="75000"/>
                  </a:schemeClr>
                </a:solidFill>
              </a:rPr>
              <a:t>Section B </a:t>
            </a:r>
            <a:r>
              <a:rPr lang="en-GB" dirty="0">
                <a:solidFill>
                  <a:schemeClr val="accent2">
                    <a:lumMod val="75000"/>
                  </a:schemeClr>
                </a:solidFill>
              </a:rPr>
              <a:t>you will answer one essay question on either a Post-1914 British novel or play.</a:t>
            </a:r>
          </a:p>
        </p:txBody>
      </p:sp>
      <p:sp>
        <p:nvSpPr>
          <p:cNvPr id="9" name="TextBox 8"/>
          <p:cNvSpPr txBox="1"/>
          <p:nvPr/>
        </p:nvSpPr>
        <p:spPr>
          <a:xfrm>
            <a:off x="4932363" y="4800600"/>
            <a:ext cx="3816350" cy="923925"/>
          </a:xfrm>
          <a:prstGeom prst="rect">
            <a:avLst/>
          </a:prstGeom>
          <a:noFill/>
        </p:spPr>
        <p:txBody>
          <a:bodyPr>
            <a:spAutoFit/>
          </a:bodyPr>
          <a:lstStyle/>
          <a:p>
            <a:pPr>
              <a:defRPr/>
            </a:pPr>
            <a:r>
              <a:rPr lang="en-GB" b="1" dirty="0">
                <a:solidFill>
                  <a:schemeClr val="accent2">
                    <a:lumMod val="75000"/>
                  </a:schemeClr>
                </a:solidFill>
              </a:rPr>
              <a:t>The exam will last 1 hr 45 mins and is worth 50% of the English Literature GCSE.</a:t>
            </a:r>
          </a:p>
        </p:txBody>
      </p:sp>
    </p:spTree>
    <p:extLst>
      <p:ext uri="{BB962C8B-B14F-4D97-AF65-F5344CB8AC3E}">
        <p14:creationId xmlns:p14="http://schemas.microsoft.com/office/powerpoint/2010/main" val="394417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6850" y="830263"/>
          <a:ext cx="5113338" cy="5095895"/>
        </p:xfrm>
        <a:graphic>
          <a:graphicData uri="http://schemas.openxmlformats.org/drawingml/2006/table">
            <a:tbl>
              <a:tblPr/>
              <a:tblGrid>
                <a:gridCol w="5113338">
                  <a:extLst>
                    <a:ext uri="{9D8B030D-6E8A-4147-A177-3AD203B41FA5}">
                      <a16:colId xmlns:a16="http://schemas.microsoft.com/office/drawing/2014/main" xmlns="" val="20000"/>
                    </a:ext>
                  </a:extLst>
                </a:gridCol>
              </a:tblGrid>
              <a:tr h="2750810">
                <a:tc>
                  <a:txBody>
                    <a:bodyPr/>
                    <a:lstStyle/>
                    <a:p>
                      <a:pPr fontAlgn="base"/>
                      <a:r>
                        <a:rPr lang="en-GB" sz="2400" b="1" dirty="0" smtClean="0">
                          <a:solidFill>
                            <a:schemeClr val="bg1"/>
                          </a:solidFill>
                          <a:effectLst/>
                        </a:rPr>
                        <a:t>How is </a:t>
                      </a:r>
                      <a:r>
                        <a:rPr lang="en-GB" sz="2400" b="1" dirty="0" smtClean="0">
                          <a:solidFill>
                            <a:srgbClr val="FFFF00"/>
                          </a:solidFill>
                          <a:effectLst/>
                        </a:rPr>
                        <a:t>Paper Two</a:t>
                      </a:r>
                      <a:r>
                        <a:rPr lang="en-GB" sz="2400" b="1" baseline="0" dirty="0" smtClean="0">
                          <a:solidFill>
                            <a:srgbClr val="FFFF00"/>
                          </a:solidFill>
                          <a:effectLst/>
                        </a:rPr>
                        <a:t> </a:t>
                      </a:r>
                      <a:r>
                        <a:rPr lang="en-GB" sz="2400" b="1" dirty="0" smtClean="0">
                          <a:solidFill>
                            <a:schemeClr val="bg1"/>
                          </a:solidFill>
                          <a:effectLst/>
                        </a:rPr>
                        <a:t>assessed?</a:t>
                      </a:r>
                    </a:p>
                    <a:p>
                      <a:pPr fontAlgn="base"/>
                      <a:endParaRPr lang="en-GB" sz="2400" b="1" dirty="0" smtClean="0">
                        <a:solidFill>
                          <a:schemeClr val="bg1"/>
                        </a:solidFill>
                        <a:effectLst/>
                      </a:endParaRPr>
                    </a:p>
                    <a:p>
                      <a:pPr fontAlgn="base"/>
                      <a:r>
                        <a:rPr lang="en-GB" sz="2400" b="1" dirty="0" smtClean="0">
                          <a:solidFill>
                            <a:schemeClr val="bg1"/>
                          </a:solidFill>
                          <a:effectLst/>
                        </a:rPr>
                        <a:t>Section </a:t>
                      </a:r>
                      <a:r>
                        <a:rPr lang="en-GB" sz="2400" b="1" dirty="0">
                          <a:solidFill>
                            <a:schemeClr val="bg1"/>
                          </a:solidFill>
                          <a:effectLst/>
                        </a:rPr>
                        <a:t>A: </a:t>
                      </a:r>
                      <a:r>
                        <a:rPr lang="en-GB" sz="2400" b="0" dirty="0" smtClean="0">
                          <a:solidFill>
                            <a:schemeClr val="bg1"/>
                          </a:solidFill>
                          <a:effectLst/>
                        </a:rPr>
                        <a:t>19th-century novel</a:t>
                      </a:r>
                    </a:p>
                    <a:p>
                      <a:pPr fontAlgn="base"/>
                      <a:endParaRPr lang="en-GB" sz="2400" b="0" dirty="0" smtClean="0">
                        <a:solidFill>
                          <a:schemeClr val="bg1"/>
                        </a:solidFill>
                        <a:effectLst/>
                      </a:endParaRPr>
                    </a:p>
                    <a:p>
                      <a:pPr fontAlgn="base"/>
                      <a:r>
                        <a:rPr lang="en-GB" sz="2400" b="1" dirty="0" smtClean="0">
                          <a:solidFill>
                            <a:schemeClr val="bg1"/>
                          </a:solidFill>
                          <a:effectLst/>
                        </a:rPr>
                        <a:t>Section </a:t>
                      </a:r>
                      <a:r>
                        <a:rPr lang="en-GB" sz="2400" b="1" dirty="0">
                          <a:solidFill>
                            <a:schemeClr val="bg1"/>
                          </a:solidFill>
                          <a:effectLst/>
                        </a:rPr>
                        <a:t>B: </a:t>
                      </a:r>
                      <a:r>
                        <a:rPr lang="en-GB" sz="2400" b="0" dirty="0" smtClean="0">
                          <a:solidFill>
                            <a:schemeClr val="bg1"/>
                          </a:solidFill>
                          <a:effectLst/>
                        </a:rPr>
                        <a:t>Poetry anthology and unseen poetry</a:t>
                      </a:r>
                    </a:p>
                    <a:p>
                      <a:pPr fontAlgn="base"/>
                      <a:endParaRPr lang="en-GB" sz="2400" b="0" dirty="0">
                        <a:solidFill>
                          <a:schemeClr val="bg1"/>
                        </a:solidFill>
                        <a:effectLst/>
                      </a:endParaRPr>
                    </a:p>
                  </a:txBody>
                  <a:tcPr marL="95261" marR="95261" marT="95255" marB="95255">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345065">
                <a:tc>
                  <a:txBody>
                    <a:bodyPr/>
                    <a:lstStyle/>
                    <a:p>
                      <a:pPr fontAlgn="base">
                        <a:buFont typeface="Arial" panose="020B0604020202020204" pitchFamily="34" charset="0"/>
                        <a:buNone/>
                      </a:pPr>
                      <a:r>
                        <a:rPr lang="en-GB" sz="2400" b="1" dirty="0" smtClean="0">
                          <a:solidFill>
                            <a:schemeClr val="bg1"/>
                          </a:solidFill>
                          <a:effectLst/>
                        </a:rPr>
                        <a:t>Assessment Breakdown</a:t>
                      </a:r>
                    </a:p>
                    <a:p>
                      <a:pPr fontAlgn="base">
                        <a:buFont typeface="Arial" panose="020B0604020202020204" pitchFamily="34" charset="0"/>
                        <a:buNone/>
                      </a:pPr>
                      <a:endParaRPr lang="en-GB" sz="2400" b="1" dirty="0" smtClean="0">
                        <a:solidFill>
                          <a:schemeClr val="bg1"/>
                        </a:solidFill>
                        <a:effectLst/>
                      </a:endParaRPr>
                    </a:p>
                    <a:p>
                      <a:pPr fontAlgn="base">
                        <a:buFont typeface="Arial" panose="020B0604020202020204" pitchFamily="34" charset="0"/>
                        <a:buChar char="•"/>
                      </a:pPr>
                      <a:r>
                        <a:rPr lang="en-GB" sz="2400" dirty="0" smtClean="0">
                          <a:solidFill>
                            <a:schemeClr val="bg1"/>
                          </a:solidFill>
                          <a:effectLst/>
                        </a:rPr>
                        <a:t>  A written </a:t>
                      </a:r>
                      <a:r>
                        <a:rPr lang="en-GB" sz="2400" dirty="0">
                          <a:solidFill>
                            <a:schemeClr val="bg1"/>
                          </a:solidFill>
                          <a:effectLst/>
                        </a:rPr>
                        <a:t>exam: </a:t>
                      </a:r>
                      <a:r>
                        <a:rPr lang="en-GB" sz="2400" dirty="0" smtClean="0">
                          <a:solidFill>
                            <a:schemeClr val="bg1"/>
                          </a:solidFill>
                          <a:effectLst/>
                        </a:rPr>
                        <a:t>2 hours 15 mins</a:t>
                      </a:r>
                    </a:p>
                    <a:p>
                      <a:pPr fontAlgn="base">
                        <a:buFont typeface="Arial" panose="020B0604020202020204" pitchFamily="34" charset="0"/>
                        <a:buChar char="•"/>
                      </a:pPr>
                      <a:r>
                        <a:rPr lang="en-GB" sz="2400" dirty="0" smtClean="0">
                          <a:solidFill>
                            <a:schemeClr val="bg1"/>
                          </a:solidFill>
                          <a:effectLst/>
                        </a:rPr>
                        <a:t>  Worth 80 marks</a:t>
                      </a:r>
                      <a:endParaRPr lang="en-GB" sz="2400" dirty="0">
                        <a:solidFill>
                          <a:schemeClr val="bg1"/>
                        </a:solidFill>
                        <a:effectLst/>
                      </a:endParaRPr>
                    </a:p>
                    <a:p>
                      <a:pPr marL="342900" indent="-342900" fontAlgn="base">
                        <a:buFont typeface="Arial" panose="020B0604020202020204" pitchFamily="34" charset="0"/>
                        <a:buChar char="•"/>
                      </a:pPr>
                      <a:r>
                        <a:rPr lang="en-GB" sz="2400" dirty="0" smtClean="0">
                          <a:solidFill>
                            <a:schemeClr val="bg1"/>
                          </a:solidFill>
                          <a:effectLst/>
                        </a:rPr>
                        <a:t>Worth 50</a:t>
                      </a:r>
                      <a:r>
                        <a:rPr lang="en-GB" sz="2400" dirty="0">
                          <a:solidFill>
                            <a:schemeClr val="bg1"/>
                          </a:solidFill>
                          <a:effectLst/>
                        </a:rPr>
                        <a:t>% of </a:t>
                      </a:r>
                      <a:r>
                        <a:rPr lang="en-GB" sz="2400" dirty="0" smtClean="0">
                          <a:solidFill>
                            <a:schemeClr val="bg1"/>
                          </a:solidFill>
                          <a:effectLst/>
                        </a:rPr>
                        <a:t>the</a:t>
                      </a:r>
                      <a:r>
                        <a:rPr lang="en-GB" sz="2400" baseline="0" dirty="0" smtClean="0">
                          <a:solidFill>
                            <a:schemeClr val="bg1"/>
                          </a:solidFill>
                          <a:effectLst/>
                        </a:rPr>
                        <a:t> </a:t>
                      </a:r>
                      <a:r>
                        <a:rPr lang="en-GB" sz="2400" dirty="0" smtClean="0">
                          <a:solidFill>
                            <a:schemeClr val="bg1"/>
                          </a:solidFill>
                          <a:effectLst/>
                        </a:rPr>
                        <a:t>GCSE</a:t>
                      </a:r>
                      <a:endParaRPr lang="en-GB" sz="2400" dirty="0">
                        <a:solidFill>
                          <a:schemeClr val="bg1"/>
                        </a:solidFill>
                        <a:effectLst/>
                      </a:endParaRPr>
                    </a:p>
                  </a:txBody>
                  <a:tcPr marL="95261" marR="95261" marT="95255" marB="95255">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bl>
          </a:graphicData>
        </a:graphic>
      </p:graphicFrame>
      <p:sp>
        <p:nvSpPr>
          <p:cNvPr id="11276" name="TextBox 4"/>
          <p:cNvSpPr txBox="1">
            <a:spLocks noChangeArrowheads="1"/>
          </p:cNvSpPr>
          <p:nvPr/>
        </p:nvSpPr>
        <p:spPr bwMode="auto">
          <a:xfrm>
            <a:off x="5472113" y="196850"/>
            <a:ext cx="36718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1800">
                <a:solidFill>
                  <a:srgbClr val="7030A0"/>
                </a:solidFill>
                <a:latin typeface="Arial" panose="020B0604020202020204" pitchFamily="34" charset="0"/>
              </a:rPr>
              <a:t>In </a:t>
            </a:r>
            <a:r>
              <a:rPr lang="en-GB" altLang="en-US" sz="1800" b="1">
                <a:solidFill>
                  <a:srgbClr val="7030A0"/>
                </a:solidFill>
                <a:latin typeface="Arial" panose="020B0604020202020204" pitchFamily="34" charset="0"/>
              </a:rPr>
              <a:t>Section A </a:t>
            </a:r>
            <a:r>
              <a:rPr lang="en-GB" altLang="en-US" sz="1800">
                <a:solidFill>
                  <a:srgbClr val="7030A0"/>
                </a:solidFill>
                <a:latin typeface="Arial" panose="020B0604020202020204" pitchFamily="34" charset="0"/>
              </a:rPr>
              <a:t>you will answer a two part question, with the first part focussed on an extract of approximately 400 words. The second part is an essay question exploring the whole text. </a:t>
            </a:r>
          </a:p>
        </p:txBody>
      </p:sp>
      <p:sp>
        <p:nvSpPr>
          <p:cNvPr id="11277" name="TextBox 7"/>
          <p:cNvSpPr txBox="1">
            <a:spLocks noChangeArrowheads="1"/>
          </p:cNvSpPr>
          <p:nvPr/>
        </p:nvSpPr>
        <p:spPr bwMode="auto">
          <a:xfrm>
            <a:off x="5472113" y="2051050"/>
            <a:ext cx="3600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1800" b="1">
                <a:solidFill>
                  <a:srgbClr val="7030A0"/>
                </a:solidFill>
                <a:latin typeface="Arial" panose="020B0604020202020204" pitchFamily="34" charset="0"/>
              </a:rPr>
              <a:t>Section B </a:t>
            </a:r>
            <a:r>
              <a:rPr lang="en-GB" altLang="en-US" sz="1800">
                <a:solidFill>
                  <a:srgbClr val="7030A0"/>
                </a:solidFill>
                <a:latin typeface="Arial" panose="020B0604020202020204" pitchFamily="34" charset="0"/>
              </a:rPr>
              <a:t>is made up of two parts. Part 1: One question </a:t>
            </a:r>
          </a:p>
          <a:p>
            <a:pPr>
              <a:spcBef>
                <a:spcPct val="0"/>
              </a:spcBef>
              <a:buFontTx/>
              <a:buNone/>
            </a:pPr>
            <a:r>
              <a:rPr lang="en-GB" altLang="en-US" sz="1800">
                <a:solidFill>
                  <a:srgbClr val="7030A0"/>
                </a:solidFill>
                <a:latin typeface="Arial" panose="020B0604020202020204" pitchFamily="34" charset="0"/>
              </a:rPr>
              <a:t>comparing a named poem from the anthology to another poem from that collection. Part 2: One question comparing two </a:t>
            </a:r>
          </a:p>
          <a:p>
            <a:pPr>
              <a:spcBef>
                <a:spcPct val="0"/>
              </a:spcBef>
              <a:buFontTx/>
              <a:buNone/>
            </a:pPr>
            <a:r>
              <a:rPr lang="en-GB" altLang="en-US" sz="1800">
                <a:solidFill>
                  <a:srgbClr val="7030A0"/>
                </a:solidFill>
                <a:latin typeface="Arial" panose="020B0604020202020204" pitchFamily="34" charset="0"/>
              </a:rPr>
              <a:t>unseen contemporary poems. </a:t>
            </a:r>
          </a:p>
        </p:txBody>
      </p:sp>
      <p:sp>
        <p:nvSpPr>
          <p:cNvPr id="11278" name="TextBox 8"/>
          <p:cNvSpPr txBox="1">
            <a:spLocks noChangeArrowheads="1"/>
          </p:cNvSpPr>
          <p:nvPr/>
        </p:nvSpPr>
        <p:spPr bwMode="auto">
          <a:xfrm>
            <a:off x="5472113" y="4873625"/>
            <a:ext cx="3241675" cy="12017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1800">
                <a:solidFill>
                  <a:schemeClr val="bg1"/>
                </a:solidFill>
                <a:latin typeface="Arial" panose="020B0604020202020204" pitchFamily="34" charset="0"/>
              </a:rPr>
              <a:t>The Paper 2 exam will last 2 hours and 15 minutes.  It is worth 50% of the English Literature GCSE.</a:t>
            </a:r>
          </a:p>
        </p:txBody>
      </p:sp>
    </p:spTree>
    <p:extLst>
      <p:ext uri="{BB962C8B-B14F-4D97-AF65-F5344CB8AC3E}">
        <p14:creationId xmlns:p14="http://schemas.microsoft.com/office/powerpoint/2010/main" val="1179984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vision mo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5832648" cy="364540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843808" y="4221088"/>
            <a:ext cx="6120680"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i="1" dirty="0" smtClean="0"/>
              <a:t>Brief but frequent.</a:t>
            </a:r>
            <a:endParaRPr lang="en-GB" sz="5400" b="1" i="1" dirty="0"/>
          </a:p>
        </p:txBody>
      </p:sp>
      <p:pic>
        <p:nvPicPr>
          <p:cNvPr id="3076" name="Picture 4" descr="Image result for 20 to 40 minutes"/>
          <p:cNvPicPr>
            <a:picLocks noChangeAspect="1" noChangeArrowheads="1"/>
          </p:cNvPicPr>
          <p:nvPr/>
        </p:nvPicPr>
        <p:blipFill rotWithShape="1">
          <a:blip r:embed="rId3">
            <a:clrChange>
              <a:clrFrom>
                <a:srgbClr val="BAB7B2"/>
              </a:clrFrom>
              <a:clrTo>
                <a:srgbClr val="BAB7B2">
                  <a:alpha val="0"/>
                </a:srgbClr>
              </a:clrTo>
            </a:clrChange>
            <a:extLst>
              <a:ext uri="{28A0092B-C50C-407E-A947-70E740481C1C}">
                <a14:useLocalDpi xmlns:a14="http://schemas.microsoft.com/office/drawing/2010/main" val="0"/>
              </a:ext>
            </a:extLst>
          </a:blip>
          <a:srcRect l="11097" t="9584" r="45522" b="24919"/>
          <a:stretch/>
        </p:blipFill>
        <p:spPr bwMode="auto">
          <a:xfrm rot="980186">
            <a:off x="6156176" y="2420888"/>
            <a:ext cx="2448272" cy="23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9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1052736"/>
            <a:ext cx="7762875" cy="3257550"/>
          </a:xfrm>
          <a:prstGeom prst="rect">
            <a:avLst/>
          </a:prstGeom>
        </p:spPr>
      </p:pic>
      <p:pic>
        <p:nvPicPr>
          <p:cNvPr id="5" name="Picture 4"/>
          <p:cNvPicPr>
            <a:picLocks noChangeAspect="1"/>
          </p:cNvPicPr>
          <p:nvPr/>
        </p:nvPicPr>
        <p:blipFill>
          <a:blip r:embed="rId3"/>
          <a:stretch>
            <a:fillRect/>
          </a:stretch>
        </p:blipFill>
        <p:spPr>
          <a:xfrm>
            <a:off x="1753691" y="4509120"/>
            <a:ext cx="6692752" cy="2180484"/>
          </a:xfrm>
          <a:prstGeom prst="rect">
            <a:avLst/>
          </a:prstGeom>
        </p:spPr>
      </p:pic>
    </p:spTree>
    <p:extLst>
      <p:ext uri="{BB962C8B-B14F-4D97-AF65-F5344CB8AC3E}">
        <p14:creationId xmlns:p14="http://schemas.microsoft.com/office/powerpoint/2010/main" val="309290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431432"/>
            <a:ext cx="9143998" cy="923330"/>
          </a:xfrm>
          <a:prstGeom prst="rect">
            <a:avLst/>
          </a:prstGeom>
          <a:noFill/>
        </p:spPr>
        <p:txBody>
          <a:bodyPr wrap="square" rtlCol="0">
            <a:spAutoFit/>
          </a:bodyPr>
          <a:lstStyle/>
          <a:p>
            <a:pPr algn="ctr"/>
            <a:r>
              <a:rPr lang="en-US" sz="5400" dirty="0" err="1" smtClean="0"/>
              <a:t>PiXLit</a:t>
            </a:r>
            <a:r>
              <a:rPr lang="en-US" sz="5400" dirty="0" smtClean="0"/>
              <a:t> App</a:t>
            </a:r>
            <a:endParaRPr lang="en-US" sz="5400" dirty="0"/>
          </a:p>
        </p:txBody>
      </p:sp>
      <p:pic>
        <p:nvPicPr>
          <p:cNvPr id="2" name="Picture 1" descr="512li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16"/>
            <a:ext cx="2090252" cy="2090252"/>
          </a:xfrm>
          <a:prstGeom prst="rect">
            <a:avLst/>
          </a:prstGeom>
        </p:spPr>
      </p:pic>
      <p:sp>
        <p:nvSpPr>
          <p:cNvPr id="6" name="TextBox 5"/>
          <p:cNvSpPr txBox="1"/>
          <p:nvPr/>
        </p:nvSpPr>
        <p:spPr>
          <a:xfrm>
            <a:off x="0" y="1613489"/>
            <a:ext cx="9143998" cy="4832093"/>
          </a:xfrm>
          <a:prstGeom prst="rect">
            <a:avLst/>
          </a:prstGeom>
          <a:noFill/>
        </p:spPr>
        <p:txBody>
          <a:bodyPr wrap="square" rtlCol="0">
            <a:spAutoFit/>
          </a:bodyPr>
          <a:lstStyle/>
          <a:p>
            <a:pPr algn="ctr"/>
            <a:r>
              <a:rPr lang="en-US" sz="2800" u="sng" dirty="0" smtClean="0"/>
              <a:t>Things to know and what does it do:</a:t>
            </a:r>
          </a:p>
          <a:p>
            <a:pPr algn="ctr"/>
            <a:endParaRPr lang="en-US" sz="2800" dirty="0" smtClean="0"/>
          </a:p>
          <a:p>
            <a:pPr algn="ctr"/>
            <a:r>
              <a:rPr lang="en-US" sz="2800" dirty="0" smtClean="0"/>
              <a:t>The app helps to develop a deeper understanding of a range of texts covered under different exam boards.</a:t>
            </a:r>
          </a:p>
          <a:p>
            <a:pPr algn="ctr"/>
            <a:endParaRPr lang="en-US" sz="2800" dirty="0" smtClean="0"/>
          </a:p>
          <a:p>
            <a:pPr algn="ctr"/>
            <a:r>
              <a:rPr lang="en-US" sz="2800" dirty="0" smtClean="0"/>
              <a:t>The app assesses your son/daughter’s knowledge of:</a:t>
            </a:r>
          </a:p>
          <a:p>
            <a:pPr algn="ctr"/>
            <a:endParaRPr lang="en-US" sz="2800" dirty="0" smtClean="0"/>
          </a:p>
          <a:p>
            <a:pPr algn="ctr"/>
            <a:r>
              <a:rPr lang="en-US" sz="2800" dirty="0" smtClean="0"/>
              <a:t>Quotations</a:t>
            </a:r>
          </a:p>
          <a:p>
            <a:pPr algn="ctr"/>
            <a:r>
              <a:rPr lang="en-US" sz="2800" dirty="0" smtClean="0"/>
              <a:t>Characters</a:t>
            </a:r>
          </a:p>
          <a:p>
            <a:pPr algn="ctr"/>
            <a:r>
              <a:rPr lang="en-US" sz="2800" dirty="0" smtClean="0"/>
              <a:t>Events and happenings</a:t>
            </a:r>
          </a:p>
          <a:p>
            <a:pPr algn="ctr"/>
            <a:r>
              <a:rPr lang="en-US" sz="2800" dirty="0" smtClean="0"/>
              <a:t>Terminology</a:t>
            </a:r>
            <a:endParaRPr lang="en-US" sz="2800" dirty="0"/>
          </a:p>
        </p:txBody>
      </p:sp>
    </p:spTree>
    <p:extLst>
      <p:ext uri="{BB962C8B-B14F-4D97-AF65-F5344CB8AC3E}">
        <p14:creationId xmlns:p14="http://schemas.microsoft.com/office/powerpoint/2010/main" val="369110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12000"/>
          </a:blip>
          <a:srcRect t="9189" b="19704"/>
          <a:stretch/>
        </p:blipFill>
        <p:spPr>
          <a:xfrm>
            <a:off x="175846" y="1716014"/>
            <a:ext cx="8792308" cy="4876585"/>
          </a:xfrm>
          <a:prstGeom prst="rect">
            <a:avLst/>
          </a:prstGeom>
        </p:spPr>
      </p:pic>
      <p:sp>
        <p:nvSpPr>
          <p:cNvPr id="5" name="TextBox 4"/>
          <p:cNvSpPr txBox="1"/>
          <p:nvPr/>
        </p:nvSpPr>
        <p:spPr>
          <a:xfrm>
            <a:off x="2" y="431432"/>
            <a:ext cx="9143998" cy="923330"/>
          </a:xfrm>
          <a:prstGeom prst="rect">
            <a:avLst/>
          </a:prstGeom>
          <a:noFill/>
        </p:spPr>
        <p:txBody>
          <a:bodyPr wrap="square" rtlCol="0">
            <a:spAutoFit/>
          </a:bodyPr>
          <a:lstStyle/>
          <a:p>
            <a:pPr algn="ctr"/>
            <a:r>
              <a:rPr lang="en-US" sz="5400" dirty="0" err="1" smtClean="0"/>
              <a:t>PiXLit</a:t>
            </a:r>
            <a:r>
              <a:rPr lang="en-US" sz="5400" dirty="0" smtClean="0"/>
              <a:t> App</a:t>
            </a:r>
            <a:endParaRPr lang="en-US" sz="5400" dirty="0"/>
          </a:p>
        </p:txBody>
      </p:sp>
      <p:pic>
        <p:nvPicPr>
          <p:cNvPr id="2" name="Picture 1" descr="512li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216"/>
            <a:ext cx="2090252" cy="2090252"/>
          </a:xfrm>
          <a:prstGeom prst="rect">
            <a:avLst/>
          </a:prstGeom>
        </p:spPr>
      </p:pic>
      <p:sp>
        <p:nvSpPr>
          <p:cNvPr id="6" name="TextBox 5"/>
          <p:cNvSpPr txBox="1"/>
          <p:nvPr/>
        </p:nvSpPr>
        <p:spPr>
          <a:xfrm>
            <a:off x="0" y="1613489"/>
            <a:ext cx="9143998" cy="954107"/>
          </a:xfrm>
          <a:prstGeom prst="rect">
            <a:avLst/>
          </a:prstGeom>
          <a:noFill/>
        </p:spPr>
        <p:txBody>
          <a:bodyPr wrap="square" rtlCol="0">
            <a:spAutoFit/>
          </a:bodyPr>
          <a:lstStyle/>
          <a:p>
            <a:pPr algn="ctr"/>
            <a:r>
              <a:rPr lang="en-US" sz="2800" u="sng" dirty="0" smtClean="0"/>
              <a:t>What texts are covered?</a:t>
            </a:r>
          </a:p>
          <a:p>
            <a:pPr algn="ctr"/>
            <a:endParaRPr lang="en-US" sz="2800" dirty="0" smtClean="0"/>
          </a:p>
        </p:txBody>
      </p:sp>
      <p:sp>
        <p:nvSpPr>
          <p:cNvPr id="3" name="Rectangle 2"/>
          <p:cNvSpPr/>
          <p:nvPr/>
        </p:nvSpPr>
        <p:spPr>
          <a:xfrm>
            <a:off x="87923" y="2338039"/>
            <a:ext cx="4572000" cy="4401205"/>
          </a:xfrm>
          <a:prstGeom prst="rect">
            <a:avLst/>
          </a:prstGeom>
        </p:spPr>
        <p:txBody>
          <a:bodyPr>
            <a:spAutoFit/>
          </a:bodyPr>
          <a:lstStyle/>
          <a:p>
            <a:pPr algn="ctr"/>
            <a:r>
              <a:rPr lang="en-US" sz="2000" dirty="0"/>
              <a:t>A Christmas Carol</a:t>
            </a:r>
          </a:p>
          <a:p>
            <a:pPr algn="ctr"/>
            <a:r>
              <a:rPr lang="en-US" sz="2000" dirty="0"/>
              <a:t>An Inspector Calls</a:t>
            </a:r>
          </a:p>
          <a:p>
            <a:pPr algn="ctr"/>
            <a:r>
              <a:rPr lang="en-US" sz="2000" dirty="0"/>
              <a:t>Blood Brothers</a:t>
            </a:r>
          </a:p>
          <a:p>
            <a:pPr algn="ctr"/>
            <a:r>
              <a:rPr lang="en-US" sz="2000" dirty="0"/>
              <a:t>Frankenstein</a:t>
            </a:r>
          </a:p>
          <a:p>
            <a:pPr algn="ctr"/>
            <a:r>
              <a:rPr lang="en-US" sz="2000" dirty="0"/>
              <a:t>Great Expectations</a:t>
            </a:r>
          </a:p>
          <a:p>
            <a:pPr algn="ctr"/>
            <a:r>
              <a:rPr lang="en-US" sz="2000" dirty="0"/>
              <a:t>Henry V</a:t>
            </a:r>
          </a:p>
          <a:p>
            <a:pPr algn="ctr"/>
            <a:r>
              <a:rPr lang="en-US" sz="2000" dirty="0"/>
              <a:t>Heroes</a:t>
            </a:r>
          </a:p>
          <a:p>
            <a:pPr algn="ctr"/>
            <a:r>
              <a:rPr lang="en-US" sz="2000" dirty="0"/>
              <a:t>Hobson’s Choice</a:t>
            </a:r>
          </a:p>
          <a:p>
            <a:pPr algn="ctr"/>
            <a:r>
              <a:rPr lang="en-US" sz="2000" dirty="0"/>
              <a:t>Jane </a:t>
            </a:r>
            <a:r>
              <a:rPr lang="en-US" sz="2000" dirty="0" smtClean="0"/>
              <a:t>Eyre</a:t>
            </a:r>
          </a:p>
          <a:p>
            <a:pPr algn="ctr"/>
            <a:r>
              <a:rPr lang="en-US" sz="2000" dirty="0" smtClean="0"/>
              <a:t>Jekyll </a:t>
            </a:r>
            <a:r>
              <a:rPr lang="en-US" sz="2000" dirty="0"/>
              <a:t>and Hyde</a:t>
            </a:r>
          </a:p>
          <a:p>
            <a:pPr algn="ctr"/>
            <a:r>
              <a:rPr lang="en-US" sz="2000" dirty="0"/>
              <a:t>Journey’s End</a:t>
            </a:r>
          </a:p>
          <a:p>
            <a:pPr algn="ctr"/>
            <a:r>
              <a:rPr lang="en-US" sz="2000" dirty="0"/>
              <a:t>Julius Caesar</a:t>
            </a:r>
          </a:p>
          <a:p>
            <a:pPr algn="ctr"/>
            <a:r>
              <a:rPr lang="en-US" sz="2000" dirty="0"/>
              <a:t>Lord of the Flies</a:t>
            </a:r>
          </a:p>
          <a:p>
            <a:pPr algn="ctr"/>
            <a:endParaRPr lang="en-US" sz="2000" dirty="0"/>
          </a:p>
        </p:txBody>
      </p:sp>
      <p:sp>
        <p:nvSpPr>
          <p:cNvPr id="8" name="Rectangle 7"/>
          <p:cNvSpPr/>
          <p:nvPr/>
        </p:nvSpPr>
        <p:spPr>
          <a:xfrm>
            <a:off x="4572000" y="2359324"/>
            <a:ext cx="4572000" cy="3785652"/>
          </a:xfrm>
          <a:prstGeom prst="rect">
            <a:avLst/>
          </a:prstGeom>
        </p:spPr>
        <p:txBody>
          <a:bodyPr>
            <a:spAutoFit/>
          </a:bodyPr>
          <a:lstStyle/>
          <a:p>
            <a:pPr algn="ctr"/>
            <a:r>
              <a:rPr lang="en-US" sz="2000" dirty="0" smtClean="0"/>
              <a:t>Macbeth</a:t>
            </a:r>
          </a:p>
          <a:p>
            <a:pPr algn="ctr"/>
            <a:r>
              <a:rPr lang="en-US" sz="2000" dirty="0" smtClean="0"/>
              <a:t>Much Ado About Nothing</a:t>
            </a:r>
          </a:p>
          <a:p>
            <a:pPr algn="ctr"/>
            <a:r>
              <a:rPr lang="en-US" sz="2000" dirty="0" smtClean="0"/>
              <a:t>Never Let Me Go</a:t>
            </a:r>
          </a:p>
          <a:p>
            <a:pPr algn="ctr"/>
            <a:r>
              <a:rPr lang="en-US" sz="2000" dirty="0" smtClean="0"/>
              <a:t>Othello</a:t>
            </a:r>
          </a:p>
          <a:p>
            <a:pPr algn="ctr"/>
            <a:r>
              <a:rPr lang="en-US" sz="2000" dirty="0" smtClean="0"/>
              <a:t>Pride and Prejudice</a:t>
            </a:r>
          </a:p>
          <a:p>
            <a:pPr algn="ctr"/>
            <a:r>
              <a:rPr lang="en-US" sz="2000" dirty="0" smtClean="0"/>
              <a:t>Romeo and Juliet</a:t>
            </a:r>
          </a:p>
          <a:p>
            <a:pPr algn="ctr"/>
            <a:r>
              <a:rPr lang="en-US" sz="2000" dirty="0" smtClean="0"/>
              <a:t>The History Boys</a:t>
            </a:r>
          </a:p>
          <a:p>
            <a:pPr algn="ctr"/>
            <a:r>
              <a:rPr lang="en-US" sz="2000" dirty="0" smtClean="0"/>
              <a:t>The Merchant of Venice</a:t>
            </a:r>
          </a:p>
          <a:p>
            <a:pPr algn="ctr"/>
            <a:r>
              <a:rPr lang="en-US" sz="2000" dirty="0" smtClean="0"/>
              <a:t>The Sign of Four</a:t>
            </a:r>
          </a:p>
          <a:p>
            <a:pPr algn="ctr"/>
            <a:r>
              <a:rPr lang="en-US" sz="2000" dirty="0" smtClean="0"/>
              <a:t>The Tempest</a:t>
            </a:r>
          </a:p>
          <a:p>
            <a:pPr algn="ctr"/>
            <a:r>
              <a:rPr lang="en-US" sz="2000" dirty="0" smtClean="0"/>
              <a:t>Twelfth Night</a:t>
            </a:r>
          </a:p>
          <a:p>
            <a:pPr algn="ctr"/>
            <a:r>
              <a:rPr lang="en-US" sz="2000" dirty="0" smtClean="0"/>
              <a:t>War of the Worlds</a:t>
            </a:r>
            <a:endParaRPr lang="en-US" sz="2000" dirty="0"/>
          </a:p>
        </p:txBody>
      </p:sp>
      <p:sp>
        <p:nvSpPr>
          <p:cNvPr id="9" name="Oval 8"/>
          <p:cNvSpPr/>
          <p:nvPr/>
        </p:nvSpPr>
        <p:spPr>
          <a:xfrm>
            <a:off x="1115616" y="2958878"/>
            <a:ext cx="2088232" cy="50405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813884" y="2271195"/>
            <a:ext cx="2088232" cy="50405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317191" y="2269656"/>
            <a:ext cx="2088232" cy="50405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86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GB" altLang="en-US" sz="7200" b="1" i="1" dirty="0" smtClean="0">
                <a:effectLst>
                  <a:outerShdw blurRad="38100" dist="38100" dir="2700000" algn="tl">
                    <a:srgbClr val="000000">
                      <a:alpha val="43137"/>
                    </a:srgbClr>
                  </a:outerShdw>
                </a:effectLst>
              </a:rPr>
              <a:t>Partnership</a:t>
            </a:r>
            <a:endParaRPr lang="en-US" altLang="en-US" sz="7200" b="1" i="1" dirty="0" smtClean="0">
              <a:effectLst>
                <a:outerShdw blurRad="38100" dist="38100" dir="2700000" algn="tl">
                  <a:srgbClr val="000000">
                    <a:alpha val="43137"/>
                  </a:srgbClr>
                </a:outerShdw>
              </a:effectLs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07911282"/>
              </p:ext>
            </p:extLst>
          </p:nvPr>
        </p:nvGraphicFramePr>
        <p:xfrm>
          <a:off x="755576" y="1524000"/>
          <a:ext cx="8208912" cy="514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398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 y="431432"/>
            <a:ext cx="9143998" cy="923330"/>
          </a:xfrm>
          <a:prstGeom prst="rect">
            <a:avLst/>
          </a:prstGeom>
          <a:noFill/>
        </p:spPr>
        <p:txBody>
          <a:bodyPr wrap="square" rtlCol="0">
            <a:spAutoFit/>
          </a:bodyPr>
          <a:lstStyle/>
          <a:p>
            <a:pPr algn="ctr"/>
            <a:r>
              <a:rPr lang="en-US" sz="5400" dirty="0" err="1" smtClean="0"/>
              <a:t>PiXLit</a:t>
            </a:r>
            <a:r>
              <a:rPr lang="en-US" sz="5400" dirty="0" smtClean="0"/>
              <a:t> App</a:t>
            </a:r>
            <a:endParaRPr lang="en-US" sz="5400" dirty="0"/>
          </a:p>
        </p:txBody>
      </p:sp>
      <p:pic>
        <p:nvPicPr>
          <p:cNvPr id="11" name="Picture 10" descr="512li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16"/>
            <a:ext cx="2090252" cy="2090252"/>
          </a:xfrm>
          <a:prstGeom prst="rect">
            <a:avLst/>
          </a:prstGeom>
        </p:spPr>
      </p:pic>
      <p:pic>
        <p:nvPicPr>
          <p:cNvPr id="6" name="Picture 5" descr="Screen Shot 2018-06-13 at 12.08.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959336"/>
            <a:ext cx="3073041" cy="4898663"/>
          </a:xfrm>
          <a:prstGeom prst="rect">
            <a:avLst/>
          </a:prstGeom>
        </p:spPr>
      </p:pic>
      <p:pic>
        <p:nvPicPr>
          <p:cNvPr id="12" name="Picture 11" descr="Screen Shot 2018-06-13 at 12.08.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067" y="1650816"/>
            <a:ext cx="3039852" cy="4896944"/>
          </a:xfrm>
          <a:prstGeom prst="rect">
            <a:avLst/>
          </a:prstGeom>
        </p:spPr>
      </p:pic>
      <p:pic>
        <p:nvPicPr>
          <p:cNvPr id="13" name="Picture 12" descr="Screen Shot 2018-06-13 at 12.09.3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2562" y="1959336"/>
            <a:ext cx="3008797" cy="4898664"/>
          </a:xfrm>
          <a:prstGeom prst="rect">
            <a:avLst/>
          </a:prstGeom>
        </p:spPr>
      </p:pic>
      <p:pic>
        <p:nvPicPr>
          <p:cNvPr id="14" name="Picture 13" descr="Screen Shot 2018-06-13 at 12.09.5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227" y="1650816"/>
            <a:ext cx="3065773" cy="4926751"/>
          </a:xfrm>
          <a:prstGeom prst="rect">
            <a:avLst/>
          </a:prstGeom>
        </p:spPr>
      </p:pic>
    </p:spTree>
    <p:extLst>
      <p:ext uri="{BB962C8B-B14F-4D97-AF65-F5344CB8AC3E}">
        <p14:creationId xmlns:p14="http://schemas.microsoft.com/office/powerpoint/2010/main" val="90839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457200" y="260647"/>
            <a:ext cx="8229600" cy="1070295"/>
          </a:xfrm>
          <a:prstGeom prst="rect">
            <a:avLst/>
          </a:prstGeom>
          <a:gradFill>
            <a:gsLst>
              <a:gs pos="0">
                <a:srgbClr val="EBFCFF"/>
              </a:gs>
              <a:gs pos="40000">
                <a:srgbClr val="E7FBFF"/>
              </a:gs>
              <a:gs pos="100000">
                <a:srgbClr val="9ED8E4"/>
              </a:gs>
            </a:gsLst>
            <a:path path="circle">
              <a:fillToRect l="100000" b="100000"/>
            </a:path>
            <a:tileRect t="-100000" r="-100000"/>
          </a:grad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GB" sz="3997" b="1" dirty="0" err="1" smtClean="0">
                <a:solidFill>
                  <a:schemeClr val="dk2"/>
                </a:solidFill>
                <a:latin typeface="Rambla"/>
                <a:ea typeface="Rambla"/>
                <a:cs typeface="Rambla"/>
                <a:sym typeface="Rambla"/>
              </a:rPr>
              <a:t>PiXLit</a:t>
            </a:r>
            <a:endParaRPr lang="en-GB" sz="3997" b="1" dirty="0">
              <a:solidFill>
                <a:schemeClr val="dk2"/>
              </a:solidFill>
              <a:latin typeface="Rambla"/>
              <a:ea typeface="Rambla"/>
              <a:cs typeface="Rambla"/>
              <a:sym typeface="Rambla"/>
            </a:endParaRPr>
          </a:p>
        </p:txBody>
      </p:sp>
      <p:sp>
        <p:nvSpPr>
          <p:cNvPr id="192" name="Shape 192"/>
          <p:cNvSpPr txBox="1">
            <a:spLocks noGrp="1"/>
          </p:cNvSpPr>
          <p:nvPr>
            <p:ph type="body" idx="1"/>
          </p:nvPr>
        </p:nvSpPr>
        <p:spPr>
          <a:xfrm>
            <a:off x="457200" y="1481328"/>
            <a:ext cx="8686800" cy="4526100"/>
          </a:xfrm>
          <a:prstGeom prst="rect">
            <a:avLst/>
          </a:prstGeom>
        </p:spPr>
        <p:txBody>
          <a:bodyPr lIns="91425" tIns="91425" rIns="91425" bIns="91425" anchor="t" anchorCtr="0">
            <a:noAutofit/>
          </a:bodyPr>
          <a:lstStyle/>
          <a:p>
            <a:pPr marL="457200" lvl="0" indent="-381000" rtl="0">
              <a:spcBef>
                <a:spcPts val="0"/>
              </a:spcBef>
              <a:buSzPct val="88888"/>
              <a:buAutoNum type="arabicParenR"/>
            </a:pPr>
            <a:r>
              <a:rPr lang="en-GB" sz="2400" dirty="0" smtClean="0"/>
              <a:t> Download </a:t>
            </a:r>
            <a:r>
              <a:rPr lang="en-GB" sz="2400" dirty="0"/>
              <a:t>the </a:t>
            </a:r>
            <a:r>
              <a:rPr lang="en-GB" sz="2400" dirty="0" smtClean="0"/>
              <a:t>‘</a:t>
            </a:r>
            <a:r>
              <a:rPr lang="en-GB" sz="2400" dirty="0" err="1" smtClean="0"/>
              <a:t>PiXLit</a:t>
            </a:r>
            <a:r>
              <a:rPr lang="en-GB" sz="2400" dirty="0" smtClean="0"/>
              <a:t>’ </a:t>
            </a:r>
            <a:r>
              <a:rPr lang="en-GB" sz="2400" dirty="0"/>
              <a:t>app</a:t>
            </a:r>
          </a:p>
          <a:p>
            <a:pPr marL="457200" lvl="0" indent="-381000" rtl="0">
              <a:spcBef>
                <a:spcPts val="0"/>
              </a:spcBef>
              <a:buSzPct val="88888"/>
              <a:buAutoNum type="arabicParenR"/>
            </a:pPr>
            <a:r>
              <a:rPr lang="en-GB" sz="2400" dirty="0" smtClean="0"/>
              <a:t> Login using the following details</a:t>
            </a:r>
          </a:p>
          <a:p>
            <a:pPr marL="457200" lvl="0" indent="-381000" rtl="0">
              <a:spcBef>
                <a:spcPts val="0"/>
              </a:spcBef>
              <a:buSzPct val="88888"/>
              <a:buAutoNum type="arabicParenR"/>
            </a:pPr>
            <a:endParaRPr lang="en-GB" sz="2400" dirty="0"/>
          </a:p>
          <a:p>
            <a:pPr marL="76200" lvl="0" indent="0" rtl="0">
              <a:spcBef>
                <a:spcPts val="0"/>
              </a:spcBef>
              <a:buSzPct val="88888"/>
              <a:buNone/>
            </a:pPr>
            <a:r>
              <a:rPr lang="en-GB" sz="2400" dirty="0"/>
              <a:t>	</a:t>
            </a:r>
            <a:r>
              <a:rPr lang="en-GB" sz="2400" dirty="0" smtClean="0"/>
              <a:t>		          		School </a:t>
            </a:r>
            <a:r>
              <a:rPr lang="en-GB" sz="2400" dirty="0"/>
              <a:t>id: </a:t>
            </a:r>
            <a:r>
              <a:rPr lang="en-GB" sz="2400" dirty="0" smtClean="0"/>
              <a:t>(Place </a:t>
            </a:r>
            <a:r>
              <a:rPr lang="en-GB" sz="2400" dirty="0" err="1" smtClean="0"/>
              <a:t>PiXL</a:t>
            </a:r>
            <a:r>
              <a:rPr lang="en-GB" sz="2400" dirty="0" smtClean="0"/>
              <a:t> username here)</a:t>
            </a:r>
            <a:endParaRPr lang="en-GB" sz="2400" dirty="0"/>
          </a:p>
          <a:p>
            <a:pPr marL="0" lvl="0" indent="0" rtl="0">
              <a:spcBef>
                <a:spcPts val="0"/>
              </a:spcBef>
              <a:buNone/>
            </a:pPr>
            <a:r>
              <a:rPr lang="en-GB" sz="2400" dirty="0" smtClean="0"/>
              <a:t>                                                 User name: Surname &amp; first initial</a:t>
            </a:r>
            <a:endParaRPr lang="en-GB" sz="2400" dirty="0"/>
          </a:p>
          <a:p>
            <a:pPr marL="0" indent="0">
              <a:spcBef>
                <a:spcPts val="0"/>
              </a:spcBef>
              <a:buNone/>
            </a:pPr>
            <a:r>
              <a:rPr lang="en-GB" sz="2400" dirty="0"/>
              <a:t>                                               </a:t>
            </a:r>
            <a:r>
              <a:rPr lang="en-GB" sz="2400" dirty="0" smtClean="0"/>
              <a:t>  Password</a:t>
            </a:r>
            <a:r>
              <a:rPr lang="en-GB" sz="2400" dirty="0"/>
              <a:t>: Surname &amp; first </a:t>
            </a:r>
            <a:r>
              <a:rPr lang="en-GB" sz="2400" dirty="0" smtClean="0"/>
              <a:t>initial</a:t>
            </a:r>
          </a:p>
          <a:p>
            <a:pPr marL="0" indent="0">
              <a:spcBef>
                <a:spcPts val="0"/>
              </a:spcBef>
              <a:buNone/>
            </a:pPr>
            <a:endParaRPr lang="en-GB" sz="2400" dirty="0"/>
          </a:p>
          <a:p>
            <a:pPr marL="0" indent="0">
              <a:spcBef>
                <a:spcPts val="0"/>
              </a:spcBef>
              <a:buNone/>
            </a:pPr>
            <a:endParaRPr lang="en-GB" sz="2400" dirty="0" smtClean="0"/>
          </a:p>
          <a:p>
            <a:pPr marL="590550" lvl="0" indent="-514350" rtl="0">
              <a:spcBef>
                <a:spcPts val="0"/>
              </a:spcBef>
              <a:buSzPct val="88888"/>
              <a:buFont typeface="+mj-lt"/>
              <a:buAutoNum type="arabicParenR" startAt="3"/>
            </a:pPr>
            <a:r>
              <a:rPr lang="en-GB" sz="2400" dirty="0" smtClean="0"/>
              <a:t>Log in to the </a:t>
            </a:r>
            <a:r>
              <a:rPr lang="en-GB" sz="2400" dirty="0" err="1" smtClean="0"/>
              <a:t>PiXLit</a:t>
            </a:r>
            <a:endParaRPr lang="en-GB" sz="2400" dirty="0" smtClean="0"/>
          </a:p>
          <a:p>
            <a:pPr marL="457200" lvl="0" indent="-381000" rtl="0">
              <a:spcBef>
                <a:spcPts val="0"/>
              </a:spcBef>
              <a:buSzPct val="88888"/>
              <a:buAutoNum type="arabicParenR" startAt="3"/>
            </a:pPr>
            <a:r>
              <a:rPr lang="en-GB" sz="2400" dirty="0" smtClean="0"/>
              <a:t>  Click </a:t>
            </a:r>
            <a:r>
              <a:rPr lang="en-GB" sz="2400" dirty="0"/>
              <a:t>on ‘Design a test’, </a:t>
            </a:r>
            <a:r>
              <a:rPr lang="en-GB" sz="2400" dirty="0" smtClean="0"/>
              <a:t>‘Please select a book’, ‘Macbeth’, ‘Character learning’, ‘Act 1’, ‘Begin </a:t>
            </a:r>
            <a:r>
              <a:rPr lang="en-GB" sz="2400" dirty="0"/>
              <a:t>Test’ and then go for </a:t>
            </a:r>
            <a:r>
              <a:rPr lang="en-GB" sz="2400" dirty="0" smtClean="0"/>
              <a:t>it and answer the question.</a:t>
            </a:r>
            <a:endParaRPr lang="en-GB" sz="2400" dirty="0"/>
          </a:p>
          <a:p>
            <a:pPr marL="457200" lvl="0" indent="-381000" rtl="0">
              <a:spcBef>
                <a:spcPts val="0"/>
              </a:spcBef>
              <a:buSzPct val="88888"/>
              <a:buAutoNum type="arabicParenR" startAt="3"/>
            </a:pPr>
            <a:r>
              <a:rPr lang="en-GB" sz="2400" dirty="0"/>
              <a:t>Click ‘Mark all’</a:t>
            </a:r>
          </a:p>
          <a:p>
            <a:pPr marL="0" lvl="0" indent="0" rtl="0">
              <a:spcBef>
                <a:spcPts val="0"/>
              </a:spcBef>
              <a:buNone/>
            </a:pPr>
            <a:endParaRPr sz="2400" dirty="0"/>
          </a:p>
          <a:p>
            <a:pPr lvl="0" rtl="0">
              <a:spcBef>
                <a:spcPts val="0"/>
              </a:spcBef>
              <a:buNone/>
            </a:pPr>
            <a:endParaRPr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7" y="9187"/>
            <a:ext cx="1573213"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00" t="28657" r="27500" b="16767"/>
          <a:stretch/>
        </p:blipFill>
        <p:spPr bwMode="auto">
          <a:xfrm>
            <a:off x="827584" y="2328937"/>
            <a:ext cx="2232248" cy="169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681078"/>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Shape 190"/>
          <p:cNvSpPr txBox="1"/>
          <p:nvPr/>
        </p:nvSpPr>
        <p:spPr>
          <a:xfrm>
            <a:off x="457200" y="260647"/>
            <a:ext cx="8229600" cy="1070295"/>
          </a:xfrm>
          <a:prstGeom prst="rect">
            <a:avLst/>
          </a:prstGeom>
          <a:gradFill>
            <a:gsLst>
              <a:gs pos="0">
                <a:srgbClr val="EBFCFF"/>
              </a:gs>
              <a:gs pos="40000">
                <a:srgbClr val="E7FBFF"/>
              </a:gs>
              <a:gs pos="100000">
                <a:srgbClr val="9ED8E4"/>
              </a:gs>
            </a:gsLst>
            <a:path path="circle">
              <a:fillToRect l="100000" b="100000"/>
            </a:path>
            <a:tileRect t="-100000" r="-100000"/>
          </a:grad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GB" sz="3997" b="1" dirty="0" err="1" smtClean="0">
                <a:solidFill>
                  <a:schemeClr val="dk2"/>
                </a:solidFill>
                <a:latin typeface="Rambla"/>
                <a:ea typeface="Rambla"/>
                <a:cs typeface="Rambla"/>
                <a:sym typeface="Rambla"/>
              </a:rPr>
              <a:t>PiXLit</a:t>
            </a:r>
            <a:endParaRPr lang="en-GB" sz="3997" b="1" dirty="0">
              <a:solidFill>
                <a:schemeClr val="dk2"/>
              </a:solidFill>
              <a:latin typeface="Rambla"/>
              <a:ea typeface="Rambla"/>
              <a:cs typeface="Rambla"/>
              <a:sym typeface="Rambl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7" y="9187"/>
            <a:ext cx="1573213"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6" t="7679" r="2811" b="8996"/>
          <a:stretch/>
        </p:blipFill>
        <p:spPr bwMode="auto">
          <a:xfrm>
            <a:off x="161999" y="1929010"/>
            <a:ext cx="6996748" cy="387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hape 201"/>
          <p:cNvSpPr txBox="1">
            <a:spLocks noGrp="1"/>
          </p:cNvSpPr>
          <p:nvPr>
            <p:ph type="title"/>
          </p:nvPr>
        </p:nvSpPr>
        <p:spPr>
          <a:xfrm>
            <a:off x="6895578" y="3524596"/>
            <a:ext cx="2248422" cy="1143000"/>
          </a:xfrm>
          <a:prstGeom prst="rect">
            <a:avLst/>
          </a:prstGeom>
        </p:spPr>
        <p:txBody>
          <a:bodyPr lIns="91425" tIns="91425" rIns="91425" bIns="91425" anchor="ctr" anchorCtr="0">
            <a:noAutofit/>
          </a:bodyPr>
          <a:lstStyle/>
          <a:p>
            <a:pPr algn="ctr" rtl="0">
              <a:spcBef>
                <a:spcPts val="0"/>
              </a:spcBef>
              <a:buNone/>
            </a:pPr>
            <a:r>
              <a:rPr lang="en-GB" dirty="0" smtClean="0"/>
              <a:t>How far will your </a:t>
            </a:r>
            <a:r>
              <a:rPr lang="en-GB" dirty="0" err="1" smtClean="0"/>
              <a:t>PiXL</a:t>
            </a:r>
            <a:r>
              <a:rPr lang="en-GB" dirty="0" smtClean="0"/>
              <a:t> counters climb?</a:t>
            </a:r>
            <a:endParaRPr lang="en-GB" dirty="0"/>
          </a:p>
        </p:txBody>
      </p:sp>
    </p:spTree>
    <p:extLst>
      <p:ext uri="{BB962C8B-B14F-4D97-AF65-F5344CB8AC3E}">
        <p14:creationId xmlns:p14="http://schemas.microsoft.com/office/powerpoint/2010/main" val="95613392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Z-NZwvbJL._SX35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8640"/>
            <a:ext cx="2258268" cy="31922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B-2Wn920L._SX35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2258268" cy="3192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mv42Q0vnL._SX351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501008"/>
            <a:ext cx="2258268" cy="319228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1064701"/>
            <a:ext cx="3168352" cy="4632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CGP Guides for all Literature texts are available.</a:t>
            </a:r>
          </a:p>
          <a:p>
            <a:pPr algn="ctr"/>
            <a:endParaRPr lang="en-GB" sz="2800" dirty="0"/>
          </a:p>
          <a:p>
            <a:pPr algn="ctr"/>
            <a:r>
              <a:rPr lang="en-GB" sz="2800" dirty="0" smtClean="0"/>
              <a:t>We are compiling a Haydock Guide for January 2020.</a:t>
            </a:r>
            <a:endParaRPr lang="en-GB" sz="2800" dirty="0"/>
          </a:p>
        </p:txBody>
      </p:sp>
      <p:pic>
        <p:nvPicPr>
          <p:cNvPr id="6" name="Picture 5"/>
          <p:cNvPicPr>
            <a:picLocks noChangeAspect="1"/>
          </p:cNvPicPr>
          <p:nvPr/>
        </p:nvPicPr>
        <p:blipFill>
          <a:blip r:embed="rId5"/>
          <a:stretch>
            <a:fillRect/>
          </a:stretch>
        </p:blipFill>
        <p:spPr>
          <a:xfrm>
            <a:off x="4070933" y="3717032"/>
            <a:ext cx="2376430" cy="2858139"/>
          </a:xfrm>
          <a:prstGeom prst="rect">
            <a:avLst/>
          </a:prstGeom>
        </p:spPr>
      </p:pic>
    </p:spTree>
    <p:extLst>
      <p:ext uri="{BB962C8B-B14F-4D97-AF65-F5344CB8AC3E}">
        <p14:creationId xmlns:p14="http://schemas.microsoft.com/office/powerpoint/2010/main" val="291813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84" y="-329465"/>
            <a:ext cx="7886700" cy="1325563"/>
          </a:xfrm>
        </p:spPr>
        <p:txBody>
          <a:bodyPr/>
          <a:lstStyle/>
          <a:p>
            <a:r>
              <a:rPr lang="en-GB" dirty="0" smtClean="0"/>
              <a:t>BBC </a:t>
            </a:r>
            <a:r>
              <a:rPr lang="en-GB" dirty="0" err="1" smtClean="0"/>
              <a:t>Bitesize</a:t>
            </a:r>
            <a:r>
              <a:rPr lang="en-GB" dirty="0" smtClean="0"/>
              <a:t>:</a:t>
            </a:r>
            <a:endParaRPr lang="en-GB" dirty="0"/>
          </a:p>
        </p:txBody>
      </p:sp>
      <p:pic>
        <p:nvPicPr>
          <p:cNvPr id="4" name="Picture 3"/>
          <p:cNvPicPr>
            <a:picLocks noChangeAspect="1"/>
          </p:cNvPicPr>
          <p:nvPr/>
        </p:nvPicPr>
        <p:blipFill>
          <a:blip r:embed="rId2"/>
          <a:stretch>
            <a:fillRect/>
          </a:stretch>
        </p:blipFill>
        <p:spPr>
          <a:xfrm>
            <a:off x="270640" y="685780"/>
            <a:ext cx="4727277" cy="2252301"/>
          </a:xfrm>
          <a:prstGeom prst="rect">
            <a:avLst/>
          </a:prstGeom>
        </p:spPr>
      </p:pic>
      <p:pic>
        <p:nvPicPr>
          <p:cNvPr id="5" name="Picture 4"/>
          <p:cNvPicPr>
            <a:picLocks noChangeAspect="1"/>
          </p:cNvPicPr>
          <p:nvPr/>
        </p:nvPicPr>
        <p:blipFill>
          <a:blip r:embed="rId3"/>
          <a:stretch>
            <a:fillRect/>
          </a:stretch>
        </p:blipFill>
        <p:spPr>
          <a:xfrm>
            <a:off x="5528592" y="365031"/>
            <a:ext cx="3291880" cy="1145554"/>
          </a:xfrm>
          <a:prstGeom prst="rect">
            <a:avLst/>
          </a:prstGeom>
        </p:spPr>
      </p:pic>
      <p:sp>
        <p:nvSpPr>
          <p:cNvPr id="6" name="Oval 5"/>
          <p:cNvSpPr/>
          <p:nvPr/>
        </p:nvSpPr>
        <p:spPr>
          <a:xfrm>
            <a:off x="7092280" y="433752"/>
            <a:ext cx="936104" cy="50405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6264582" y="1759315"/>
            <a:ext cx="2218395" cy="3647930"/>
          </a:xfrm>
          <a:prstGeom prst="rect">
            <a:avLst/>
          </a:prstGeom>
        </p:spPr>
      </p:pic>
      <p:pic>
        <p:nvPicPr>
          <p:cNvPr id="8" name="Picture 7"/>
          <p:cNvPicPr>
            <a:picLocks noChangeAspect="1"/>
          </p:cNvPicPr>
          <p:nvPr/>
        </p:nvPicPr>
        <p:blipFill>
          <a:blip r:embed="rId5"/>
          <a:stretch>
            <a:fillRect/>
          </a:stretch>
        </p:blipFill>
        <p:spPr>
          <a:xfrm>
            <a:off x="539552" y="3717032"/>
            <a:ext cx="2654233" cy="2612574"/>
          </a:xfrm>
          <a:prstGeom prst="rect">
            <a:avLst/>
          </a:prstGeom>
        </p:spPr>
      </p:pic>
      <p:sp>
        <p:nvSpPr>
          <p:cNvPr id="9" name="Left Arrow 8"/>
          <p:cNvSpPr/>
          <p:nvPr/>
        </p:nvSpPr>
        <p:spPr>
          <a:xfrm>
            <a:off x="3471010" y="3212976"/>
            <a:ext cx="2160240" cy="26440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t>It’s the same for English Language.</a:t>
            </a:r>
            <a:endParaRPr lang="en-GB" b="1" i="1" dirty="0"/>
          </a:p>
        </p:txBody>
      </p:sp>
    </p:spTree>
    <p:extLst>
      <p:ext uri="{BB962C8B-B14F-4D97-AF65-F5344CB8AC3E}">
        <p14:creationId xmlns:p14="http://schemas.microsoft.com/office/powerpoint/2010/main" val="3805143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Resource Ideas:</a:t>
            </a:r>
            <a:endParaRPr lang="en-GB" dirty="0"/>
          </a:p>
        </p:txBody>
      </p:sp>
      <p:sp>
        <p:nvSpPr>
          <p:cNvPr id="3" name="Content Placeholder 2"/>
          <p:cNvSpPr>
            <a:spLocks noGrp="1"/>
          </p:cNvSpPr>
          <p:nvPr>
            <p:ph idx="1"/>
          </p:nvPr>
        </p:nvSpPr>
        <p:spPr>
          <a:xfrm>
            <a:off x="628650" y="1825625"/>
            <a:ext cx="5239494" cy="4351338"/>
          </a:xfrm>
        </p:spPr>
        <p:txBody>
          <a:bodyPr>
            <a:normAutofit/>
          </a:bodyPr>
          <a:lstStyle/>
          <a:p>
            <a:r>
              <a:rPr lang="en-GB" b="1" dirty="0" smtClean="0">
                <a:solidFill>
                  <a:srgbClr val="7030A0"/>
                </a:solidFill>
              </a:rPr>
              <a:t>Create</a:t>
            </a:r>
            <a:r>
              <a:rPr lang="en-GB" dirty="0" smtClean="0"/>
              <a:t> Flashcards of key quotes, characters, themes and terminology.</a:t>
            </a:r>
          </a:p>
          <a:p>
            <a:r>
              <a:rPr lang="en-GB" b="1" dirty="0" smtClean="0">
                <a:solidFill>
                  <a:srgbClr val="7030A0"/>
                </a:solidFill>
              </a:rPr>
              <a:t>Design</a:t>
            </a:r>
            <a:r>
              <a:rPr lang="en-GB" dirty="0" smtClean="0"/>
              <a:t> </a:t>
            </a:r>
            <a:r>
              <a:rPr lang="en-GB" dirty="0" err="1" smtClean="0"/>
              <a:t>Mindmaps</a:t>
            </a:r>
            <a:r>
              <a:rPr lang="en-GB" dirty="0" smtClean="0"/>
              <a:t> / Lists of characters, plots, themes, and notes.</a:t>
            </a:r>
          </a:p>
          <a:p>
            <a:endParaRPr lang="en-GB" dirty="0"/>
          </a:p>
          <a:p>
            <a:endParaRPr lang="en-GB" dirty="0" smtClean="0"/>
          </a:p>
          <a:p>
            <a:r>
              <a:rPr lang="en-GB" b="1" dirty="0" smtClean="0">
                <a:solidFill>
                  <a:srgbClr val="7030A0"/>
                </a:solidFill>
              </a:rPr>
              <a:t>Create</a:t>
            </a:r>
            <a:r>
              <a:rPr lang="en-GB" dirty="0" smtClean="0"/>
              <a:t> study groups where students discuss ideas and shape their opinions.</a:t>
            </a:r>
          </a:p>
          <a:p>
            <a:endParaRPr lang="en-GB" dirty="0" smtClean="0"/>
          </a:p>
          <a:p>
            <a:r>
              <a:rPr lang="en-GB" dirty="0" smtClean="0"/>
              <a:t>Please do talk to your teenager – get them to tell you about the books and characters, extracts and creative writing.</a:t>
            </a:r>
            <a:endParaRPr lang="en-GB" dirty="0"/>
          </a:p>
        </p:txBody>
      </p:sp>
      <p:pic>
        <p:nvPicPr>
          <p:cNvPr id="2050" name="Picture 2" descr="Image result for flashcards"/>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9882463">
            <a:off x="4391911" y="632892"/>
            <a:ext cx="1825451" cy="1216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ndmap macbeth"/>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4743" y="1484784"/>
            <a:ext cx="2720116" cy="1916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alk discus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06751">
            <a:off x="5859041" y="4146741"/>
            <a:ext cx="2776439" cy="122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7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4146" y="1341438"/>
            <a:ext cx="8642350" cy="2259012"/>
          </a:xfrm>
        </p:spPr>
        <p:txBody>
          <a:bodyPr>
            <a:noAutofit/>
          </a:bodyPr>
          <a:lstStyle/>
          <a:p>
            <a:pPr eaLnBrk="1" hangingPunct="1">
              <a:defRPr/>
            </a:pPr>
            <a:r>
              <a:rPr lang="en-GB" altLang="en-US" sz="2400" b="1" i="1" dirty="0" smtClean="0">
                <a:effectLst>
                  <a:outerShdw blurRad="38100" dist="38100" dir="2700000" algn="tl">
                    <a:srgbClr val="000000">
                      <a:alpha val="43137"/>
                    </a:srgbClr>
                  </a:outerShdw>
                </a:effectLst>
              </a:rPr>
              <a:t>Thank you for your time.</a:t>
            </a:r>
            <a:br>
              <a:rPr lang="en-GB" altLang="en-US" sz="2400" b="1" i="1" dirty="0" smtClean="0">
                <a:effectLst>
                  <a:outerShdw blurRad="38100" dist="38100" dir="2700000" algn="tl">
                    <a:srgbClr val="000000">
                      <a:alpha val="43137"/>
                    </a:srgbClr>
                  </a:outerShdw>
                </a:effectLst>
              </a:rPr>
            </a:br>
            <a:r>
              <a:rPr lang="en-GB" altLang="en-US" sz="2400" i="1" dirty="0">
                <a:effectLst>
                  <a:outerShdw blurRad="38100" dist="38100" dir="2700000" algn="tl">
                    <a:srgbClr val="000000">
                      <a:alpha val="43137"/>
                    </a:srgbClr>
                  </a:outerShdw>
                </a:effectLst>
              </a:rPr>
              <a:t/>
            </a:r>
            <a:br>
              <a:rPr lang="en-GB" altLang="en-US" sz="2400" i="1" dirty="0">
                <a:effectLst>
                  <a:outerShdw blurRad="38100" dist="38100" dir="2700000" algn="tl">
                    <a:srgbClr val="000000">
                      <a:alpha val="43137"/>
                    </a:srgbClr>
                  </a:outerShdw>
                </a:effectLst>
              </a:rPr>
            </a:br>
            <a:r>
              <a:rPr lang="en-GB" altLang="en-US" sz="2400" i="1" dirty="0">
                <a:effectLst>
                  <a:outerShdw blurRad="38100" dist="38100" dir="2700000" algn="tl">
                    <a:srgbClr val="000000">
                      <a:alpha val="43137"/>
                    </a:srgbClr>
                  </a:outerShdw>
                </a:effectLst>
              </a:rPr>
              <a:t/>
            </a:r>
            <a:br>
              <a:rPr lang="en-GB" altLang="en-US" sz="2400" i="1" dirty="0">
                <a:effectLst>
                  <a:outerShdw blurRad="38100" dist="38100" dir="2700000" algn="tl">
                    <a:srgbClr val="000000">
                      <a:alpha val="43137"/>
                    </a:srgbClr>
                  </a:outerShdw>
                </a:effectLst>
              </a:rPr>
            </a:br>
            <a:r>
              <a:rPr lang="en-GB" altLang="en-US" sz="2400" i="1" dirty="0" smtClean="0">
                <a:effectLst>
                  <a:outerShdw blurRad="38100" dist="38100" dir="2700000" algn="tl">
                    <a:srgbClr val="000000">
                      <a:alpha val="43137"/>
                    </a:srgbClr>
                  </a:outerShdw>
                </a:effectLst>
              </a:rPr>
              <a:t>Mr Chris Chamberlain</a:t>
            </a:r>
            <a:br>
              <a:rPr lang="en-GB" altLang="en-US" sz="2400" i="1" dirty="0" smtClean="0">
                <a:effectLst>
                  <a:outerShdw blurRad="38100" dist="38100" dir="2700000" algn="tl">
                    <a:srgbClr val="000000">
                      <a:alpha val="43137"/>
                    </a:srgbClr>
                  </a:outerShdw>
                </a:effectLst>
              </a:rPr>
            </a:br>
            <a:r>
              <a:rPr lang="en-GB" altLang="en-US" sz="2400" i="1" dirty="0" smtClean="0">
                <a:effectLst>
                  <a:outerShdw blurRad="38100" dist="38100" dir="2700000" algn="tl">
                    <a:srgbClr val="000000">
                      <a:alpha val="43137"/>
                    </a:srgbClr>
                  </a:outerShdw>
                </a:effectLst>
              </a:rPr>
              <a:t>(Assistant </a:t>
            </a:r>
            <a:r>
              <a:rPr lang="en-GB" altLang="en-US" sz="2400" i="1" dirty="0" err="1" smtClean="0">
                <a:effectLst>
                  <a:outerShdw blurRad="38100" dist="38100" dir="2700000" algn="tl">
                    <a:srgbClr val="000000">
                      <a:alpha val="43137"/>
                    </a:srgbClr>
                  </a:outerShdw>
                </a:effectLst>
              </a:rPr>
              <a:t>Headteacher</a:t>
            </a:r>
            <a:r>
              <a:rPr lang="en-GB" altLang="en-US" sz="2400" i="1" dirty="0" smtClean="0">
                <a:effectLst>
                  <a:outerShdw blurRad="38100" dist="38100" dir="2700000" algn="tl">
                    <a:srgbClr val="000000">
                      <a:alpha val="43137"/>
                    </a:srgbClr>
                  </a:outerShdw>
                </a:effectLst>
              </a:rPr>
              <a:t> / Head of English)</a:t>
            </a:r>
            <a:br>
              <a:rPr lang="en-GB" altLang="en-US" sz="2400" i="1" dirty="0" smtClean="0">
                <a:effectLst>
                  <a:outerShdw blurRad="38100" dist="38100" dir="2700000" algn="tl">
                    <a:srgbClr val="000000">
                      <a:alpha val="43137"/>
                    </a:srgbClr>
                  </a:outerShdw>
                </a:effectLst>
              </a:rPr>
            </a:br>
            <a:r>
              <a:rPr lang="en-GB" altLang="en-US" sz="2400" i="1" dirty="0">
                <a:effectLst>
                  <a:outerShdw blurRad="38100" dist="38100" dir="2700000" algn="tl">
                    <a:srgbClr val="000000">
                      <a:alpha val="43137"/>
                    </a:srgbClr>
                  </a:outerShdw>
                </a:effectLst>
              </a:rPr>
              <a:t/>
            </a:r>
            <a:br>
              <a:rPr lang="en-GB" altLang="en-US" sz="2400" i="1" dirty="0">
                <a:effectLst>
                  <a:outerShdw blurRad="38100" dist="38100" dir="2700000" algn="tl">
                    <a:srgbClr val="000000">
                      <a:alpha val="43137"/>
                    </a:srgbClr>
                  </a:outerShdw>
                </a:effectLst>
              </a:rPr>
            </a:br>
            <a:r>
              <a:rPr lang="en-GB" altLang="en-US" sz="2400" i="1" dirty="0" smtClean="0">
                <a:effectLst>
                  <a:outerShdw blurRad="38100" dist="38100" dir="2700000" algn="tl">
                    <a:srgbClr val="000000">
                      <a:alpha val="43137"/>
                    </a:srgbClr>
                  </a:outerShdw>
                </a:effectLst>
              </a:rPr>
              <a:t>Contact: </a:t>
            </a:r>
            <a:r>
              <a:rPr lang="en-GB" altLang="en-US" sz="2400" i="1" dirty="0" smtClean="0">
                <a:effectLst>
                  <a:outerShdw blurRad="38100" dist="38100" dir="2700000" algn="tl">
                    <a:srgbClr val="000000">
                      <a:alpha val="43137"/>
                    </a:srgbClr>
                  </a:outerShdw>
                </a:effectLst>
                <a:hlinkClick r:id="rId2"/>
              </a:rPr>
              <a:t>chambec@haydockhigh.sthelens.org.uk</a:t>
            </a:r>
            <a:r>
              <a:rPr lang="en-GB" altLang="en-US" sz="2400" i="1" dirty="0" smtClean="0">
                <a:effectLst>
                  <a:outerShdw blurRad="38100" dist="38100" dir="2700000" algn="tl">
                    <a:srgbClr val="000000">
                      <a:alpha val="43137"/>
                    </a:srgbClr>
                  </a:outerShdw>
                </a:effectLst>
              </a:rPr>
              <a:t> </a:t>
            </a:r>
            <a:endParaRPr lang="en-US" altLang="en-US" sz="2400" b="1" i="1" dirty="0" smtClean="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899592" y="5110336"/>
            <a:ext cx="7992888" cy="694928"/>
          </a:xfrm>
        </p:spPr>
        <p:txBody>
          <a:bodyPr/>
          <a:lstStyle/>
          <a:p>
            <a:pPr eaLnBrk="1" hangingPunct="1"/>
            <a:r>
              <a:rPr lang="en-GB" altLang="en-US" sz="2800" dirty="0" smtClean="0">
                <a:solidFill>
                  <a:schemeClr val="tx1"/>
                </a:solidFill>
              </a:rPr>
              <a:t>Prepare to Succeed.</a:t>
            </a:r>
          </a:p>
        </p:txBody>
      </p:sp>
    </p:spTree>
    <p:extLst>
      <p:ext uri="{BB962C8B-B14F-4D97-AF65-F5344CB8AC3E}">
        <p14:creationId xmlns:p14="http://schemas.microsoft.com/office/powerpoint/2010/main" val="251824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sz="7200" i="1" dirty="0" smtClean="0">
                <a:effectLst>
                  <a:outerShdw blurRad="38100" dist="38100" dir="2700000" algn="tl">
                    <a:srgbClr val="000000">
                      <a:alpha val="43137"/>
                    </a:srgbClr>
                  </a:outerShdw>
                </a:effectLst>
              </a:rPr>
              <a:t>Partnership</a:t>
            </a:r>
            <a:endParaRPr lang="en-GB" sz="7200" dirty="0"/>
          </a:p>
        </p:txBody>
      </p:sp>
      <p:sp>
        <p:nvSpPr>
          <p:cNvPr id="5" name="Rounded Rectangle 4"/>
          <p:cNvSpPr/>
          <p:nvPr/>
        </p:nvSpPr>
        <p:spPr>
          <a:xfrm>
            <a:off x="1115616" y="1484784"/>
            <a:ext cx="3024336" cy="1584176"/>
          </a:xfrm>
          <a:prstGeom prst="roundRect">
            <a:avLst/>
          </a:prstGeom>
          <a:solidFill>
            <a:schemeClr val="accent1">
              <a:lumMod val="25000"/>
            </a:schemeClr>
          </a:solidFill>
          <a:ln>
            <a:solidFill>
              <a:schemeClr val="accent1">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smtClean="0"/>
              <a:t>Involvement</a:t>
            </a:r>
            <a:endParaRPr lang="en-GB" sz="3600" dirty="0"/>
          </a:p>
        </p:txBody>
      </p:sp>
      <p:sp>
        <p:nvSpPr>
          <p:cNvPr id="6" name="Rounded Rectangle 5"/>
          <p:cNvSpPr/>
          <p:nvPr/>
        </p:nvSpPr>
        <p:spPr>
          <a:xfrm>
            <a:off x="5508104" y="1484784"/>
            <a:ext cx="3024336" cy="1584176"/>
          </a:xfrm>
          <a:prstGeom prst="roundRect">
            <a:avLst/>
          </a:prstGeom>
          <a:solidFill>
            <a:schemeClr val="accent1">
              <a:lumMod val="25000"/>
            </a:schemeClr>
          </a:solidFill>
          <a:ln>
            <a:solidFill>
              <a:schemeClr val="accent1">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smtClean="0"/>
              <a:t>Engagement</a:t>
            </a:r>
            <a:endParaRPr lang="en-GB" sz="3600" dirty="0"/>
          </a:p>
        </p:txBody>
      </p:sp>
      <p:sp>
        <p:nvSpPr>
          <p:cNvPr id="7" name="Right Arrow 6"/>
          <p:cNvSpPr/>
          <p:nvPr/>
        </p:nvSpPr>
        <p:spPr>
          <a:xfrm>
            <a:off x="4355976" y="198884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2051720" y="3212976"/>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6480212" y="3212976"/>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15616" y="4077072"/>
            <a:ext cx="3024336" cy="936104"/>
          </a:xfrm>
          <a:prstGeom prst="roundRect">
            <a:avLst/>
          </a:prstGeom>
          <a:solidFill>
            <a:schemeClr val="accent1">
              <a:lumMod val="50000"/>
            </a:schemeClr>
          </a:solidFill>
          <a:ln>
            <a:solidFill>
              <a:schemeClr val="accent1">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smtClean="0"/>
              <a:t>Attendance</a:t>
            </a:r>
            <a:endParaRPr lang="en-GB" sz="3600" dirty="0"/>
          </a:p>
        </p:txBody>
      </p:sp>
      <p:sp>
        <p:nvSpPr>
          <p:cNvPr id="11" name="Rounded Rectangle 10"/>
          <p:cNvSpPr/>
          <p:nvPr/>
        </p:nvSpPr>
        <p:spPr>
          <a:xfrm>
            <a:off x="5508104" y="4077072"/>
            <a:ext cx="3024336" cy="720080"/>
          </a:xfrm>
          <a:prstGeom prst="roundRect">
            <a:avLst/>
          </a:prstGeom>
          <a:solidFill>
            <a:schemeClr val="accent1">
              <a:lumMod val="50000"/>
            </a:schemeClr>
          </a:solidFill>
          <a:ln>
            <a:solidFill>
              <a:schemeClr val="accent1">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smtClean="0"/>
              <a:t>Support</a:t>
            </a:r>
            <a:endParaRPr lang="en-GB" sz="3600" dirty="0"/>
          </a:p>
        </p:txBody>
      </p:sp>
      <p:sp>
        <p:nvSpPr>
          <p:cNvPr id="14" name="Rounded Rectangle 13"/>
          <p:cNvSpPr/>
          <p:nvPr/>
        </p:nvSpPr>
        <p:spPr>
          <a:xfrm>
            <a:off x="5508104" y="4941168"/>
            <a:ext cx="3024336" cy="720080"/>
          </a:xfrm>
          <a:prstGeom prst="roundRect">
            <a:avLst/>
          </a:prstGeom>
          <a:solidFill>
            <a:schemeClr val="accent1">
              <a:lumMod val="50000"/>
            </a:schemeClr>
          </a:solidFill>
          <a:ln>
            <a:solidFill>
              <a:schemeClr val="accent1">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smtClean="0"/>
              <a:t>Encouragement</a:t>
            </a:r>
            <a:endParaRPr lang="en-GB" sz="2800" dirty="0"/>
          </a:p>
        </p:txBody>
      </p:sp>
      <p:sp>
        <p:nvSpPr>
          <p:cNvPr id="15" name="Rounded Rectangle 14"/>
          <p:cNvSpPr/>
          <p:nvPr/>
        </p:nvSpPr>
        <p:spPr>
          <a:xfrm>
            <a:off x="5508104" y="5805264"/>
            <a:ext cx="3024336" cy="720080"/>
          </a:xfrm>
          <a:prstGeom prst="roundRect">
            <a:avLst/>
          </a:prstGeom>
          <a:solidFill>
            <a:schemeClr val="accent1">
              <a:lumMod val="50000"/>
            </a:schemeClr>
          </a:solidFill>
          <a:ln>
            <a:solidFill>
              <a:schemeClr val="accent1">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smtClean="0"/>
              <a:t>Challenge</a:t>
            </a:r>
            <a:endParaRPr lang="en-GB" sz="3600" dirty="0"/>
          </a:p>
        </p:txBody>
      </p:sp>
      <p:sp>
        <p:nvSpPr>
          <p:cNvPr id="16" name="TextBox 15"/>
          <p:cNvSpPr txBox="1"/>
          <p:nvPr/>
        </p:nvSpPr>
        <p:spPr>
          <a:xfrm>
            <a:off x="1547664" y="3518426"/>
            <a:ext cx="1368152" cy="2646878"/>
          </a:xfrm>
          <a:prstGeom prst="rect">
            <a:avLst/>
          </a:prstGeom>
          <a:noFill/>
        </p:spPr>
        <p:txBody>
          <a:bodyPr wrap="square" rtlCol="0">
            <a:spAutoFit/>
          </a:bodyPr>
          <a:lstStyle/>
          <a:p>
            <a:r>
              <a:rPr lang="en-GB" sz="16600" dirty="0" smtClean="0">
                <a:solidFill>
                  <a:srgbClr val="01F52A"/>
                </a:solidFill>
                <a:sym typeface="Wingdings"/>
              </a:rPr>
              <a:t></a:t>
            </a:r>
            <a:endParaRPr lang="en-GB" sz="4400" dirty="0">
              <a:solidFill>
                <a:srgbClr val="01F52A"/>
              </a:solidFill>
            </a:endParaRPr>
          </a:p>
        </p:txBody>
      </p:sp>
      <p:sp>
        <p:nvSpPr>
          <p:cNvPr id="17" name="TextBox 16"/>
          <p:cNvSpPr txBox="1"/>
          <p:nvPr/>
        </p:nvSpPr>
        <p:spPr>
          <a:xfrm>
            <a:off x="5292080" y="3284984"/>
            <a:ext cx="1368152" cy="4508927"/>
          </a:xfrm>
          <a:prstGeom prst="rect">
            <a:avLst/>
          </a:prstGeom>
          <a:noFill/>
        </p:spPr>
        <p:txBody>
          <a:bodyPr wrap="square" rtlCol="0">
            <a:spAutoFit/>
          </a:bodyPr>
          <a:lstStyle/>
          <a:p>
            <a:r>
              <a:rPr lang="en-GB" sz="28700" dirty="0" smtClean="0">
                <a:solidFill>
                  <a:srgbClr val="01F52A"/>
                </a:solidFill>
                <a:sym typeface="Wingdings"/>
              </a:rPr>
              <a:t></a:t>
            </a:r>
            <a:endParaRPr lang="en-GB" sz="6000" dirty="0">
              <a:solidFill>
                <a:srgbClr val="01F52A"/>
              </a:solidFill>
            </a:endParaRPr>
          </a:p>
        </p:txBody>
      </p:sp>
    </p:spTree>
    <p:extLst>
      <p:ext uri="{BB962C8B-B14F-4D97-AF65-F5344CB8AC3E}">
        <p14:creationId xmlns:p14="http://schemas.microsoft.com/office/powerpoint/2010/main" val="17098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5"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GB" altLang="en-US" sz="4800" b="1" i="1" dirty="0" smtClean="0"/>
              <a:t>KS4 English GCSE (EDEXCEL) 2019-2020 Overview</a:t>
            </a:r>
          </a:p>
        </p:txBody>
      </p:sp>
      <p:sp>
        <p:nvSpPr>
          <p:cNvPr id="4099" name="Content Placeholder 2"/>
          <p:cNvSpPr>
            <a:spLocks noGrp="1"/>
          </p:cNvSpPr>
          <p:nvPr>
            <p:ph idx="1"/>
          </p:nvPr>
        </p:nvSpPr>
        <p:spPr/>
        <p:txBody>
          <a:bodyPr>
            <a:normAutofit fontScale="92500" lnSpcReduction="10000"/>
          </a:bodyPr>
          <a:lstStyle/>
          <a:p>
            <a:pPr eaLnBrk="1" hangingPunct="1"/>
            <a:endParaRPr lang="en-GB" altLang="en-US" dirty="0" smtClean="0"/>
          </a:p>
          <a:p>
            <a:pPr eaLnBrk="1" hangingPunct="1"/>
            <a:r>
              <a:rPr lang="en-GB" altLang="en-US" dirty="0" smtClean="0"/>
              <a:t>Study for </a:t>
            </a:r>
            <a:r>
              <a:rPr lang="en-GB" altLang="en-US" b="1" u="sng" dirty="0" smtClean="0"/>
              <a:t>two</a:t>
            </a:r>
            <a:r>
              <a:rPr lang="en-GB" altLang="en-US" dirty="0" smtClean="0"/>
              <a:t> GCSEs: </a:t>
            </a:r>
          </a:p>
          <a:p>
            <a:pPr eaLnBrk="1" hangingPunct="1"/>
            <a:r>
              <a:rPr lang="en-GB" altLang="en-US" dirty="0" smtClean="0"/>
              <a:t>Edexcel English Literature (2 final exams)</a:t>
            </a:r>
          </a:p>
          <a:p>
            <a:pPr eaLnBrk="1" hangingPunct="1"/>
            <a:r>
              <a:rPr lang="en-GB" altLang="en-US" dirty="0" smtClean="0"/>
              <a:t>Edexcel English Language (2 final exams)</a:t>
            </a:r>
          </a:p>
          <a:p>
            <a:pPr eaLnBrk="1" hangingPunct="1"/>
            <a:endParaRPr lang="en-GB" altLang="en-US" dirty="0" smtClean="0"/>
          </a:p>
          <a:p>
            <a:pPr eaLnBrk="1" hangingPunct="1"/>
            <a:r>
              <a:rPr lang="en-GB" altLang="en-US" b="1" i="1" dirty="0" smtClean="0"/>
              <a:t>In Year 10, </a:t>
            </a:r>
            <a:r>
              <a:rPr lang="en-GB" altLang="en-US" dirty="0" smtClean="0"/>
              <a:t>the main focus was on the Literature texts - Relationship Poetry (Edexcel Anthology), A Christmas Carol and Macbeth.</a:t>
            </a:r>
          </a:p>
          <a:p>
            <a:pPr eaLnBrk="1" hangingPunct="1"/>
            <a:r>
              <a:rPr lang="en-GB" altLang="en-US" b="1" i="1" dirty="0" smtClean="0"/>
              <a:t>In Year 11</a:t>
            </a:r>
            <a:r>
              <a:rPr lang="en-GB" altLang="en-US" dirty="0" smtClean="0"/>
              <a:t>, we complete Blood Brothers and preparation for English Language Paper 1 (Fiction) and Paper 2 (Non-fiction).</a:t>
            </a:r>
          </a:p>
          <a:p>
            <a:pPr eaLnBrk="1" hangingPunct="1"/>
            <a:endParaRPr lang="en-GB" altLang="en-US" dirty="0"/>
          </a:p>
          <a:p>
            <a:pPr eaLnBrk="1" hangingPunct="1"/>
            <a:r>
              <a:rPr lang="en-GB" altLang="en-US" dirty="0" smtClean="0"/>
              <a:t>Students complete a range of </a:t>
            </a:r>
            <a:r>
              <a:rPr lang="en-GB" altLang="en-US" b="1" dirty="0" smtClean="0"/>
              <a:t>assessments</a:t>
            </a:r>
            <a:r>
              <a:rPr lang="en-GB" altLang="en-US" dirty="0" smtClean="0"/>
              <a:t> throughout the year which inform the types of </a:t>
            </a:r>
            <a:r>
              <a:rPr lang="en-GB" altLang="en-US" b="1" dirty="0" smtClean="0"/>
              <a:t>intervention</a:t>
            </a:r>
            <a:r>
              <a:rPr lang="en-GB" altLang="en-US" dirty="0" smtClean="0"/>
              <a:t> that we support with. Initially, students have asked me to run a </a:t>
            </a:r>
            <a:r>
              <a:rPr lang="en-GB" altLang="en-US" b="1" dirty="0" smtClean="0">
                <a:solidFill>
                  <a:srgbClr val="7030A0"/>
                </a:solidFill>
              </a:rPr>
              <a:t>reading session</a:t>
            </a:r>
            <a:r>
              <a:rPr lang="en-GB" altLang="en-US" dirty="0" smtClean="0"/>
              <a:t>, to re-cover the texts, and this will begin on </a:t>
            </a:r>
            <a:r>
              <a:rPr lang="en-GB" altLang="en-US" b="1" dirty="0" smtClean="0">
                <a:solidFill>
                  <a:srgbClr val="7030A0"/>
                </a:solidFill>
              </a:rPr>
              <a:t>Thursday 19</a:t>
            </a:r>
            <a:r>
              <a:rPr lang="en-GB" altLang="en-US" b="1" baseline="30000" dirty="0" smtClean="0">
                <a:solidFill>
                  <a:srgbClr val="7030A0"/>
                </a:solidFill>
              </a:rPr>
              <a:t>th</a:t>
            </a:r>
            <a:r>
              <a:rPr lang="en-GB" altLang="en-US" b="1" dirty="0" smtClean="0">
                <a:solidFill>
                  <a:srgbClr val="7030A0"/>
                </a:solidFill>
              </a:rPr>
              <a:t> September </a:t>
            </a:r>
            <a:r>
              <a:rPr lang="en-GB" altLang="en-US" dirty="0" smtClean="0"/>
              <a:t>in the </a:t>
            </a:r>
            <a:r>
              <a:rPr lang="en-GB" altLang="en-US" b="1" dirty="0" smtClean="0">
                <a:solidFill>
                  <a:srgbClr val="7030A0"/>
                </a:solidFill>
              </a:rPr>
              <a:t>Drama Studio</a:t>
            </a:r>
            <a:r>
              <a:rPr lang="en-GB" altLang="en-US" dirty="0" smtClean="0"/>
              <a:t>.</a:t>
            </a:r>
          </a:p>
        </p:txBody>
      </p:sp>
    </p:spTree>
    <p:extLst>
      <p:ext uri="{BB962C8B-B14F-4D97-AF65-F5344CB8AC3E}">
        <p14:creationId xmlns:p14="http://schemas.microsoft.com/office/powerpoint/2010/main" val="175589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581525" y="982663"/>
            <a:ext cx="4105275" cy="526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FontTx/>
              <a:buNone/>
            </a:pPr>
            <a:r>
              <a:rPr lang="en-GB" altLang="en-US" sz="2400">
                <a:solidFill>
                  <a:schemeClr val="bg1"/>
                </a:solidFill>
                <a:ea typeface="MS PGothic" panose="020B0600070205080204" pitchFamily="34" charset="-128"/>
              </a:rPr>
              <a:t>The Edexcel new GCSE English Language qualification is an </a:t>
            </a:r>
            <a:r>
              <a:rPr lang="en-GB" altLang="en-US" sz="2400" b="1">
                <a:solidFill>
                  <a:srgbClr val="FFFF00"/>
                </a:solidFill>
                <a:ea typeface="MS PGothic" panose="020B0600070205080204" pitchFamily="34" charset="-128"/>
              </a:rPr>
              <a:t>untiered</a:t>
            </a:r>
            <a:r>
              <a:rPr lang="en-GB" altLang="en-US" sz="2400">
                <a:solidFill>
                  <a:srgbClr val="FFFF00"/>
                </a:solidFill>
                <a:ea typeface="MS PGothic" panose="020B0600070205080204" pitchFamily="34" charset="-128"/>
              </a:rPr>
              <a:t> </a:t>
            </a:r>
            <a:r>
              <a:rPr lang="en-GB" altLang="en-US" sz="2400">
                <a:solidFill>
                  <a:schemeClr val="bg1"/>
                </a:solidFill>
                <a:ea typeface="MS PGothic" panose="020B0600070205080204" pitchFamily="34" charset="-128"/>
              </a:rPr>
              <a:t>qualification.</a:t>
            </a:r>
          </a:p>
          <a:p>
            <a:pPr eaLnBrk="1" hangingPunct="1">
              <a:spcBef>
                <a:spcPct val="0"/>
              </a:spcBef>
              <a:buFontTx/>
              <a:buNone/>
            </a:pPr>
            <a:r>
              <a:rPr lang="en-GB" altLang="en-US" sz="2400">
                <a:solidFill>
                  <a:schemeClr val="bg1"/>
                </a:solidFill>
                <a:ea typeface="MS PGothic" panose="020B0600070205080204" pitchFamily="34" charset="-128"/>
              </a:rPr>
              <a:t>The assessment consists of </a:t>
            </a:r>
            <a:r>
              <a:rPr lang="en-GB" altLang="en-US" sz="2400" b="1">
                <a:solidFill>
                  <a:srgbClr val="FFFF00"/>
                </a:solidFill>
                <a:ea typeface="MS PGothic" panose="020B0600070205080204" pitchFamily="34" charset="-128"/>
              </a:rPr>
              <a:t>two externally examined papers</a:t>
            </a:r>
            <a:r>
              <a:rPr lang="en-GB" altLang="en-US" sz="2400">
                <a:solidFill>
                  <a:schemeClr val="bg1"/>
                </a:solidFill>
                <a:ea typeface="MS PGothic" panose="020B0600070205080204" pitchFamily="34" charset="-128"/>
              </a:rPr>
              <a:t>, plus a separate endorsement of Spoken Language which is internally assessed.</a:t>
            </a:r>
          </a:p>
          <a:p>
            <a:pPr eaLnBrk="1" hangingPunct="1">
              <a:spcBef>
                <a:spcPct val="0"/>
              </a:spcBef>
              <a:buFontTx/>
              <a:buNone/>
            </a:pPr>
            <a:r>
              <a:rPr lang="en-GB" altLang="en-US" sz="2400">
                <a:solidFill>
                  <a:schemeClr val="bg1"/>
                </a:solidFill>
                <a:ea typeface="MS PGothic" panose="020B0600070205080204" pitchFamily="34" charset="-128"/>
              </a:rPr>
              <a:t>It is a linear qualification so </a:t>
            </a:r>
          </a:p>
          <a:p>
            <a:pPr eaLnBrk="1" hangingPunct="1">
              <a:spcBef>
                <a:spcPct val="0"/>
              </a:spcBef>
              <a:buFontTx/>
              <a:buNone/>
            </a:pPr>
            <a:r>
              <a:rPr lang="en-GB" altLang="en-US" sz="2400" b="1">
                <a:solidFill>
                  <a:srgbClr val="FFFF00"/>
                </a:solidFill>
                <a:ea typeface="MS PGothic" panose="020B0600070205080204" pitchFamily="34" charset="-128"/>
              </a:rPr>
              <a:t>all examination papers must be taken at the end of the course</a:t>
            </a:r>
            <a:r>
              <a:rPr lang="en-GB" altLang="en-US" sz="2400">
                <a:solidFill>
                  <a:schemeClr val="bg1"/>
                </a:solidFill>
                <a:ea typeface="MS PGothic" panose="020B0600070205080204" pitchFamily="34" charset="-128"/>
              </a:rPr>
              <a:t>.</a:t>
            </a:r>
          </a:p>
        </p:txBody>
      </p:sp>
      <p:sp>
        <p:nvSpPr>
          <p:cNvPr id="53250" name="Rectangle 2"/>
          <p:cNvSpPr>
            <a:spLocks/>
          </p:cNvSpPr>
          <p:nvPr/>
        </p:nvSpPr>
        <p:spPr bwMode="auto">
          <a:xfrm>
            <a:off x="152400" y="-171450"/>
            <a:ext cx="8839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GB" altLang="en-US" sz="5400" b="1" dirty="0" smtClean="0">
                <a:solidFill>
                  <a:srgbClr val="0066FF"/>
                </a:solidFill>
                <a:effectLst>
                  <a:outerShdw blurRad="38100" dist="38100" dir="2700000" algn="tl">
                    <a:srgbClr val="C0C0C0"/>
                  </a:outerShdw>
                </a:effectLst>
                <a:latin typeface="Trebuchet MS" panose="020B0603020202020204" pitchFamily="34" charset="0"/>
              </a:rPr>
              <a:t>GCSE English Language</a:t>
            </a:r>
            <a:endParaRPr lang="en-GB" altLang="en-US" sz="4800" b="1" dirty="0" smtClean="0">
              <a:solidFill>
                <a:srgbClr val="0066FF"/>
              </a:solidFill>
              <a:effectLst>
                <a:outerShdw blurRad="38100" dist="38100" dir="2700000" algn="tl">
                  <a:srgbClr val="C0C0C0"/>
                </a:outerShdw>
              </a:effectLst>
              <a:latin typeface="Trebuchet MS" panose="020B0603020202020204" pitchFamily="34" charset="0"/>
            </a:endParaRPr>
          </a:p>
        </p:txBody>
      </p:sp>
      <p:pic>
        <p:nvPicPr>
          <p:cNvPr id="5126" name="Picture 1"/>
          <p:cNvPicPr>
            <a:picLocks noChangeAspect="1"/>
          </p:cNvPicPr>
          <p:nvPr/>
        </p:nvPicPr>
        <p:blipFill>
          <a:blip r:embed="rId2">
            <a:extLst>
              <a:ext uri="{28A0092B-C50C-407E-A947-70E740481C1C}">
                <a14:useLocalDpi xmlns:a14="http://schemas.microsoft.com/office/drawing/2010/main" val="0"/>
              </a:ext>
            </a:extLst>
          </a:blip>
          <a:srcRect l="16682" r="32539"/>
          <a:stretch>
            <a:fillRect/>
          </a:stretch>
        </p:blipFill>
        <p:spPr bwMode="auto">
          <a:xfrm>
            <a:off x="498475" y="1211263"/>
            <a:ext cx="37369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06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5288" y="260350"/>
          <a:ext cx="4176712" cy="5976938"/>
        </p:xfrm>
        <a:graphic>
          <a:graphicData uri="http://schemas.openxmlformats.org/drawingml/2006/table">
            <a:tbl>
              <a:tblPr/>
              <a:tblGrid>
                <a:gridCol w="4176712">
                  <a:extLst>
                    <a:ext uri="{9D8B030D-6E8A-4147-A177-3AD203B41FA5}">
                      <a16:colId xmlns:a16="http://schemas.microsoft.com/office/drawing/2014/main" xmlns="" val="20000"/>
                    </a:ext>
                  </a:extLst>
                </a:gridCol>
              </a:tblGrid>
              <a:tr h="3293848">
                <a:tc>
                  <a:txBody>
                    <a:bodyPr/>
                    <a:lstStyle/>
                    <a:p>
                      <a:pPr fontAlgn="base"/>
                      <a:r>
                        <a:rPr lang="en-GB" sz="2400" b="1" dirty="0" smtClean="0">
                          <a:solidFill>
                            <a:schemeClr val="bg1"/>
                          </a:solidFill>
                          <a:effectLst/>
                        </a:rPr>
                        <a:t>How is </a:t>
                      </a:r>
                      <a:r>
                        <a:rPr lang="en-GB" sz="2400" b="1" dirty="0" smtClean="0">
                          <a:solidFill>
                            <a:srgbClr val="FFFF00"/>
                          </a:solidFill>
                          <a:effectLst/>
                        </a:rPr>
                        <a:t>Paper One </a:t>
                      </a:r>
                      <a:r>
                        <a:rPr lang="en-GB" sz="2400" b="1" dirty="0" smtClean="0">
                          <a:solidFill>
                            <a:schemeClr val="bg1"/>
                          </a:solidFill>
                          <a:effectLst/>
                        </a:rPr>
                        <a:t>assessed?</a:t>
                      </a:r>
                    </a:p>
                    <a:p>
                      <a:pPr fontAlgn="base"/>
                      <a:endParaRPr lang="en-GB" sz="2400" b="1" dirty="0" smtClean="0">
                        <a:solidFill>
                          <a:schemeClr val="bg1"/>
                        </a:solidFill>
                        <a:effectLst/>
                      </a:endParaRPr>
                    </a:p>
                    <a:p>
                      <a:pPr fontAlgn="base"/>
                      <a:r>
                        <a:rPr lang="en-GB" sz="2400" b="1" dirty="0" smtClean="0">
                          <a:solidFill>
                            <a:schemeClr val="bg1"/>
                          </a:solidFill>
                          <a:effectLst/>
                        </a:rPr>
                        <a:t>Section </a:t>
                      </a:r>
                      <a:r>
                        <a:rPr lang="en-GB" sz="2400" b="1" dirty="0">
                          <a:solidFill>
                            <a:schemeClr val="bg1"/>
                          </a:solidFill>
                          <a:effectLst/>
                        </a:rPr>
                        <a:t>A: Reading</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one 19</a:t>
                      </a:r>
                      <a:r>
                        <a:rPr lang="en-GB" sz="2400" baseline="30000" dirty="0" smtClean="0">
                          <a:solidFill>
                            <a:schemeClr val="bg1"/>
                          </a:solidFill>
                          <a:effectLst/>
                        </a:rPr>
                        <a:t>th</a:t>
                      </a:r>
                      <a:r>
                        <a:rPr lang="en-GB" sz="2400" dirty="0" smtClean="0">
                          <a:solidFill>
                            <a:schemeClr val="bg1"/>
                          </a:solidFill>
                          <a:effectLst/>
                        </a:rPr>
                        <a:t> century literature </a:t>
                      </a:r>
                      <a:r>
                        <a:rPr lang="en-GB" sz="2400" dirty="0">
                          <a:solidFill>
                            <a:schemeClr val="bg1"/>
                          </a:solidFill>
                          <a:effectLst/>
                        </a:rPr>
                        <a:t>fiction </a:t>
                      </a:r>
                      <a:r>
                        <a:rPr lang="en-GB" sz="2400" dirty="0" smtClean="0">
                          <a:solidFill>
                            <a:schemeClr val="bg1"/>
                          </a:solidFill>
                          <a:effectLst/>
                        </a:rPr>
                        <a:t>text</a:t>
                      </a:r>
                    </a:p>
                    <a:p>
                      <a:pPr fontAlgn="base">
                        <a:buFont typeface="Arial" panose="020B0604020202020204" pitchFamily="34" charset="0"/>
                        <a:buChar char="•"/>
                      </a:pPr>
                      <a:endParaRPr lang="en-GB" sz="2400" dirty="0">
                        <a:solidFill>
                          <a:schemeClr val="bg1"/>
                        </a:solidFill>
                        <a:effectLst/>
                      </a:endParaRPr>
                    </a:p>
                    <a:p>
                      <a:pPr fontAlgn="base"/>
                      <a:r>
                        <a:rPr lang="en-GB" sz="2400" b="1" dirty="0">
                          <a:solidFill>
                            <a:schemeClr val="bg1"/>
                          </a:solidFill>
                          <a:effectLst/>
                        </a:rPr>
                        <a:t>Section B: Writing</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creative writing</a:t>
                      </a:r>
                      <a:endParaRPr lang="en-GB" sz="2400" dirty="0">
                        <a:solidFill>
                          <a:schemeClr val="bg1"/>
                        </a:solidFill>
                        <a:effectLst/>
                      </a:endParaRPr>
                    </a:p>
                  </a:txBody>
                  <a:tcPr marL="95256" marR="95256" marT="95254" marB="95254">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2683090">
                <a:tc>
                  <a:txBody>
                    <a:bodyPr/>
                    <a:lstStyle/>
                    <a:p>
                      <a:pPr fontAlgn="base">
                        <a:buFont typeface="Arial" panose="020B0604020202020204" pitchFamily="34" charset="0"/>
                        <a:buNone/>
                      </a:pPr>
                      <a:r>
                        <a:rPr lang="en-GB" sz="2400" b="1" dirty="0" smtClean="0">
                          <a:solidFill>
                            <a:schemeClr val="bg1"/>
                          </a:solidFill>
                          <a:effectLst/>
                        </a:rPr>
                        <a:t>Assessment Breakdown</a:t>
                      </a:r>
                    </a:p>
                    <a:p>
                      <a:pPr fontAlgn="base">
                        <a:buFont typeface="Arial" panose="020B0604020202020204" pitchFamily="34" charset="0"/>
                        <a:buNone/>
                      </a:pPr>
                      <a:endParaRPr lang="en-GB" sz="2400" b="1" dirty="0" smtClean="0">
                        <a:solidFill>
                          <a:schemeClr val="bg1"/>
                        </a:solidFill>
                        <a:effectLst/>
                      </a:endParaRPr>
                    </a:p>
                    <a:p>
                      <a:pPr fontAlgn="base">
                        <a:buFont typeface="Arial" panose="020B0604020202020204" pitchFamily="34" charset="0"/>
                        <a:buChar char="•"/>
                      </a:pPr>
                      <a:r>
                        <a:rPr lang="en-GB" sz="2400" dirty="0" smtClean="0">
                          <a:solidFill>
                            <a:schemeClr val="bg1"/>
                          </a:solidFill>
                          <a:effectLst/>
                        </a:rPr>
                        <a:t> A written </a:t>
                      </a:r>
                      <a:r>
                        <a:rPr lang="en-GB" sz="2400" dirty="0">
                          <a:solidFill>
                            <a:schemeClr val="bg1"/>
                          </a:solidFill>
                          <a:effectLst/>
                        </a:rPr>
                        <a:t>exam: 1 hour 45 minutes</a:t>
                      </a:r>
                    </a:p>
                    <a:p>
                      <a:pPr fontAlgn="base">
                        <a:buFont typeface="Arial" panose="020B0604020202020204" pitchFamily="34" charset="0"/>
                        <a:buChar char="•"/>
                      </a:pPr>
                      <a:r>
                        <a:rPr lang="en-GB" sz="2400" dirty="0" smtClean="0">
                          <a:solidFill>
                            <a:schemeClr val="bg1"/>
                          </a:solidFill>
                          <a:effectLst/>
                        </a:rPr>
                        <a:t> 64 marks available</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Worth </a:t>
                      </a:r>
                      <a:r>
                        <a:rPr lang="en-GB" sz="2400" b="1" dirty="0" smtClean="0">
                          <a:solidFill>
                            <a:schemeClr val="bg1"/>
                          </a:solidFill>
                          <a:effectLst/>
                        </a:rPr>
                        <a:t>40</a:t>
                      </a:r>
                      <a:r>
                        <a:rPr lang="en-GB" sz="2400" b="1" dirty="0">
                          <a:solidFill>
                            <a:schemeClr val="bg1"/>
                          </a:solidFill>
                          <a:effectLst/>
                        </a:rPr>
                        <a:t>% </a:t>
                      </a:r>
                      <a:r>
                        <a:rPr lang="en-GB" sz="2400" dirty="0">
                          <a:solidFill>
                            <a:schemeClr val="bg1"/>
                          </a:solidFill>
                          <a:effectLst/>
                        </a:rPr>
                        <a:t>of </a:t>
                      </a:r>
                      <a:r>
                        <a:rPr lang="en-GB" sz="2400" dirty="0" smtClean="0">
                          <a:solidFill>
                            <a:schemeClr val="bg1"/>
                          </a:solidFill>
                          <a:effectLst/>
                        </a:rPr>
                        <a:t>the</a:t>
                      </a:r>
                      <a:r>
                        <a:rPr lang="en-GB" sz="2400" baseline="0" dirty="0" smtClean="0">
                          <a:solidFill>
                            <a:schemeClr val="bg1"/>
                          </a:solidFill>
                          <a:effectLst/>
                        </a:rPr>
                        <a:t> </a:t>
                      </a:r>
                      <a:r>
                        <a:rPr lang="en-GB" sz="2400" dirty="0" smtClean="0">
                          <a:solidFill>
                            <a:schemeClr val="bg1"/>
                          </a:solidFill>
                          <a:effectLst/>
                        </a:rPr>
                        <a:t>GCSE</a:t>
                      </a:r>
                      <a:endParaRPr lang="en-GB" sz="2400" dirty="0">
                        <a:solidFill>
                          <a:schemeClr val="bg1"/>
                        </a:solidFill>
                        <a:effectLst/>
                      </a:endParaRPr>
                    </a:p>
                  </a:txBody>
                  <a:tcPr marL="95256" marR="95256" marT="95254" marB="95254">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4787900" y="241300"/>
            <a:ext cx="3816350" cy="2246313"/>
          </a:xfrm>
          <a:prstGeom prst="rect">
            <a:avLst/>
          </a:prstGeom>
          <a:noFill/>
        </p:spPr>
        <p:txBody>
          <a:bodyPr>
            <a:spAutoFit/>
          </a:bodyPr>
          <a:lstStyle/>
          <a:p>
            <a:pPr>
              <a:defRPr/>
            </a:pPr>
            <a:r>
              <a:rPr lang="en-GB" sz="2000" dirty="0">
                <a:solidFill>
                  <a:schemeClr val="accent2">
                    <a:lumMod val="75000"/>
                  </a:schemeClr>
                </a:solidFill>
              </a:rPr>
              <a:t>In </a:t>
            </a:r>
            <a:r>
              <a:rPr lang="en-GB" sz="2000" b="1" dirty="0">
                <a:solidFill>
                  <a:schemeClr val="accent2">
                    <a:lumMod val="75000"/>
                  </a:schemeClr>
                </a:solidFill>
              </a:rPr>
              <a:t>Section A </a:t>
            </a:r>
            <a:r>
              <a:rPr lang="en-GB" sz="2000" dirty="0">
                <a:solidFill>
                  <a:schemeClr val="accent2">
                    <a:lumMod val="75000"/>
                  </a:schemeClr>
                </a:solidFill>
              </a:rPr>
              <a:t>you will be given an extract from a C19th novel or short story.  This extract will be from an unseen text (one you haven’t previously studied).  This is a test of your </a:t>
            </a:r>
            <a:r>
              <a:rPr lang="en-GB" sz="2000" b="1" dirty="0">
                <a:solidFill>
                  <a:schemeClr val="accent2">
                    <a:lumMod val="75000"/>
                  </a:schemeClr>
                </a:solidFill>
              </a:rPr>
              <a:t>fiction reading skills</a:t>
            </a:r>
            <a:r>
              <a:rPr lang="en-GB" sz="2000" dirty="0">
                <a:solidFill>
                  <a:schemeClr val="accent2">
                    <a:lumMod val="75000"/>
                  </a:schemeClr>
                </a:solidFill>
              </a:rPr>
              <a:t>.</a:t>
            </a:r>
          </a:p>
        </p:txBody>
      </p:sp>
      <p:sp>
        <p:nvSpPr>
          <p:cNvPr id="8" name="TextBox 7"/>
          <p:cNvSpPr txBox="1"/>
          <p:nvPr/>
        </p:nvSpPr>
        <p:spPr>
          <a:xfrm>
            <a:off x="4802188" y="2770188"/>
            <a:ext cx="3816350" cy="1631950"/>
          </a:xfrm>
          <a:prstGeom prst="rect">
            <a:avLst/>
          </a:prstGeom>
          <a:noFill/>
        </p:spPr>
        <p:txBody>
          <a:bodyPr>
            <a:spAutoFit/>
          </a:bodyPr>
          <a:lstStyle/>
          <a:p>
            <a:pPr>
              <a:defRPr/>
            </a:pPr>
            <a:r>
              <a:rPr lang="en-GB" sz="2000" dirty="0">
                <a:solidFill>
                  <a:schemeClr val="accent2">
                    <a:lumMod val="75000"/>
                  </a:schemeClr>
                </a:solidFill>
              </a:rPr>
              <a:t>In </a:t>
            </a:r>
            <a:r>
              <a:rPr lang="en-GB" sz="2000" b="1" dirty="0">
                <a:solidFill>
                  <a:schemeClr val="accent2">
                    <a:lumMod val="75000"/>
                  </a:schemeClr>
                </a:solidFill>
              </a:rPr>
              <a:t>Section B </a:t>
            </a:r>
            <a:r>
              <a:rPr lang="en-GB" sz="2000" dirty="0">
                <a:solidFill>
                  <a:schemeClr val="accent2">
                    <a:lumMod val="75000"/>
                  </a:schemeClr>
                </a:solidFill>
              </a:rPr>
              <a:t>you will be asked to produce a piece of creative writing such as a short story.  This is a test of your </a:t>
            </a:r>
            <a:r>
              <a:rPr lang="en-GB" sz="2000" b="1" dirty="0">
                <a:solidFill>
                  <a:schemeClr val="accent2">
                    <a:lumMod val="75000"/>
                  </a:schemeClr>
                </a:solidFill>
              </a:rPr>
              <a:t>fiction writing skills</a:t>
            </a:r>
            <a:r>
              <a:rPr lang="en-GB" sz="2000" dirty="0">
                <a:solidFill>
                  <a:schemeClr val="accent2">
                    <a:lumMod val="75000"/>
                  </a:schemeClr>
                </a:solidFill>
              </a:rPr>
              <a:t>.</a:t>
            </a:r>
          </a:p>
        </p:txBody>
      </p:sp>
      <p:sp>
        <p:nvSpPr>
          <p:cNvPr id="9" name="TextBox 8"/>
          <p:cNvSpPr txBox="1"/>
          <p:nvPr/>
        </p:nvSpPr>
        <p:spPr>
          <a:xfrm>
            <a:off x="4787900" y="4637088"/>
            <a:ext cx="3816350" cy="1322387"/>
          </a:xfrm>
          <a:prstGeom prst="rect">
            <a:avLst/>
          </a:prstGeom>
          <a:noFill/>
        </p:spPr>
        <p:txBody>
          <a:bodyPr>
            <a:spAutoFit/>
          </a:bodyPr>
          <a:lstStyle/>
          <a:p>
            <a:pPr>
              <a:defRPr/>
            </a:pPr>
            <a:r>
              <a:rPr lang="en-GB" sz="2000" dirty="0">
                <a:solidFill>
                  <a:schemeClr val="accent2">
                    <a:lumMod val="75000"/>
                  </a:schemeClr>
                </a:solidFill>
              </a:rPr>
              <a:t>The exam will last 1 hour and 45 minutes.  It is worth 64 marks and makes up 40% of the English Language GCSE.</a:t>
            </a:r>
          </a:p>
        </p:txBody>
      </p:sp>
    </p:spTree>
    <p:extLst>
      <p:ext uri="{BB962C8B-B14F-4D97-AF65-F5344CB8AC3E}">
        <p14:creationId xmlns:p14="http://schemas.microsoft.com/office/powerpoint/2010/main" val="539398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211638" y="430213"/>
            <a:ext cx="4537075" cy="60023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FontTx/>
              <a:buNone/>
            </a:pPr>
            <a:r>
              <a:rPr lang="en-GB" altLang="en-US" b="1">
                <a:solidFill>
                  <a:srgbClr val="FFFF00"/>
                </a:solidFill>
                <a:ea typeface="MS PGothic" panose="020B0600070205080204" pitchFamily="34" charset="-128"/>
              </a:rPr>
              <a:t>Paper One Questions</a:t>
            </a:r>
          </a:p>
          <a:p>
            <a:pPr eaLnBrk="1" hangingPunct="1">
              <a:spcBef>
                <a:spcPct val="0"/>
              </a:spcBef>
              <a:buFontTx/>
              <a:buNone/>
            </a:pPr>
            <a:r>
              <a:rPr lang="en-GB" altLang="en-US">
                <a:solidFill>
                  <a:srgbClr val="FFFFFF"/>
                </a:solidFill>
                <a:ea typeface="MS PGothic" panose="020B0600070205080204" pitchFamily="34" charset="-128"/>
              </a:rPr>
              <a:t>Reading </a:t>
            </a:r>
          </a:p>
          <a:p>
            <a:pPr eaLnBrk="1" hangingPunct="1">
              <a:spcBef>
                <a:spcPct val="0"/>
              </a:spcBef>
              <a:buFontTx/>
              <a:buNone/>
            </a:pPr>
            <a:r>
              <a:rPr lang="en-GB" altLang="en-US">
                <a:solidFill>
                  <a:srgbClr val="FFFFFF"/>
                </a:solidFill>
                <a:ea typeface="MS PGothic" panose="020B0600070205080204" pitchFamily="34" charset="-128"/>
              </a:rPr>
              <a:t>(15%) – one single text, 4 or 5 questions.</a:t>
            </a:r>
          </a:p>
          <a:p>
            <a:pPr eaLnBrk="1" hangingPunct="1">
              <a:spcBef>
                <a:spcPct val="0"/>
              </a:spcBef>
              <a:buFontTx/>
              <a:buNone/>
            </a:pPr>
            <a:endParaRPr lang="en-GB" altLang="en-US">
              <a:solidFill>
                <a:srgbClr val="FFFFFF"/>
              </a:solidFill>
              <a:ea typeface="MS PGothic" panose="020B0600070205080204" pitchFamily="34" charset="-128"/>
            </a:endParaRPr>
          </a:p>
          <a:p>
            <a:pPr eaLnBrk="1" hangingPunct="1">
              <a:spcBef>
                <a:spcPct val="0"/>
              </a:spcBef>
              <a:buFontTx/>
              <a:buNone/>
            </a:pPr>
            <a:r>
              <a:rPr lang="en-GB" altLang="en-US" sz="2800">
                <a:solidFill>
                  <a:srgbClr val="FFFFFF"/>
                </a:solidFill>
                <a:ea typeface="MS PGothic" panose="020B0600070205080204" pitchFamily="34" charset="-128"/>
              </a:rPr>
              <a:t>This section will include short questions which ask for close textual analysis and longer questions which will assess overall understanding of the text and how the writer creates effects.</a:t>
            </a:r>
          </a:p>
        </p:txBody>
      </p:sp>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l="-5615" t="-427" r="32620" b="427"/>
          <a:stretch>
            <a:fillRect/>
          </a:stretch>
        </p:blipFill>
        <p:spPr bwMode="auto">
          <a:xfrm>
            <a:off x="179388" y="620713"/>
            <a:ext cx="374332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708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23850" y="855663"/>
            <a:ext cx="3887788" cy="4956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FontTx/>
              <a:buNone/>
            </a:pPr>
            <a:r>
              <a:rPr lang="en-GB" altLang="en-US" sz="3600" b="1">
                <a:solidFill>
                  <a:srgbClr val="FFFFFF"/>
                </a:solidFill>
                <a:ea typeface="MS PGothic" panose="020B0600070205080204" pitchFamily="34" charset="-128"/>
              </a:rPr>
              <a:t>Writing (25%)</a:t>
            </a:r>
          </a:p>
          <a:p>
            <a:pPr eaLnBrk="1" hangingPunct="1">
              <a:spcBef>
                <a:spcPct val="0"/>
              </a:spcBef>
              <a:buFontTx/>
              <a:buNone/>
            </a:pPr>
            <a:endParaRPr lang="en-GB" altLang="en-US" sz="2800">
              <a:solidFill>
                <a:srgbClr val="FFFFFF"/>
              </a:solidFill>
              <a:ea typeface="MS PGothic" panose="020B0600070205080204" pitchFamily="34" charset="-128"/>
            </a:endParaRPr>
          </a:p>
          <a:p>
            <a:pPr eaLnBrk="1" hangingPunct="1">
              <a:spcBef>
                <a:spcPct val="0"/>
              </a:spcBef>
              <a:buFontTx/>
              <a:buNone/>
            </a:pPr>
            <a:r>
              <a:rPr lang="en-GB" altLang="en-US" sz="2800">
                <a:solidFill>
                  <a:srgbClr val="FFFFFF"/>
                </a:solidFill>
                <a:ea typeface="MS PGothic" panose="020B0600070205080204" pitchFamily="34" charset="-128"/>
              </a:rPr>
              <a:t>This section will test your creative writing skills. </a:t>
            </a:r>
          </a:p>
          <a:p>
            <a:pPr eaLnBrk="1" hangingPunct="1">
              <a:spcBef>
                <a:spcPct val="0"/>
              </a:spcBef>
              <a:buFontTx/>
              <a:buNone/>
            </a:pPr>
            <a:endParaRPr lang="en-GB" altLang="en-US" sz="2800">
              <a:solidFill>
                <a:srgbClr val="FFFFFF"/>
              </a:solidFill>
              <a:ea typeface="MS PGothic" panose="020B0600070205080204" pitchFamily="34" charset="-128"/>
            </a:endParaRPr>
          </a:p>
          <a:p>
            <a:pPr eaLnBrk="1" hangingPunct="1">
              <a:spcBef>
                <a:spcPct val="0"/>
              </a:spcBef>
              <a:buFontTx/>
              <a:buNone/>
            </a:pPr>
            <a:r>
              <a:rPr lang="en-GB" altLang="en-US" sz="2800">
                <a:solidFill>
                  <a:srgbClr val="FFFFFF"/>
                </a:solidFill>
                <a:ea typeface="MS PGothic" panose="020B0600070205080204" pitchFamily="34" charset="-128"/>
              </a:rPr>
              <a:t>The theme of the creative writing will be linked to the theme of the 19th century fiction.</a:t>
            </a:r>
          </a:p>
        </p:txBody>
      </p:sp>
      <p:pic>
        <p:nvPicPr>
          <p:cNvPr id="11269" name="Picture 1"/>
          <p:cNvPicPr>
            <a:picLocks noChangeAspect="1"/>
          </p:cNvPicPr>
          <p:nvPr/>
        </p:nvPicPr>
        <p:blipFill>
          <a:blip r:embed="rId2">
            <a:extLst>
              <a:ext uri="{28A0092B-C50C-407E-A947-70E740481C1C}">
                <a14:useLocalDpi xmlns:a14="http://schemas.microsoft.com/office/drawing/2010/main" val="0"/>
              </a:ext>
            </a:extLst>
          </a:blip>
          <a:srcRect l="58662" r="7475" b="33463"/>
          <a:stretch>
            <a:fillRect/>
          </a:stretch>
        </p:blipFill>
        <p:spPr bwMode="auto">
          <a:xfrm>
            <a:off x="4572000" y="692150"/>
            <a:ext cx="40322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5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260350"/>
          <a:ext cx="4608512" cy="6013450"/>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3330176">
                <a:tc>
                  <a:txBody>
                    <a:bodyPr/>
                    <a:lstStyle/>
                    <a:p>
                      <a:pPr fontAlgn="base"/>
                      <a:r>
                        <a:rPr lang="en-GB" sz="2400" b="1" dirty="0" smtClean="0">
                          <a:solidFill>
                            <a:schemeClr val="bg1"/>
                          </a:solidFill>
                          <a:effectLst/>
                        </a:rPr>
                        <a:t>How is </a:t>
                      </a:r>
                      <a:r>
                        <a:rPr lang="en-GB" sz="2400" b="1" dirty="0" smtClean="0">
                          <a:solidFill>
                            <a:srgbClr val="FFFF00"/>
                          </a:solidFill>
                          <a:effectLst/>
                        </a:rPr>
                        <a:t>Paper Two</a:t>
                      </a:r>
                      <a:r>
                        <a:rPr lang="en-GB" sz="2400" b="1" baseline="0" dirty="0" smtClean="0">
                          <a:solidFill>
                            <a:srgbClr val="FFFF00"/>
                          </a:solidFill>
                          <a:effectLst/>
                        </a:rPr>
                        <a:t> </a:t>
                      </a:r>
                      <a:r>
                        <a:rPr lang="en-GB" sz="2400" b="1" dirty="0" smtClean="0">
                          <a:solidFill>
                            <a:schemeClr val="bg1"/>
                          </a:solidFill>
                          <a:effectLst/>
                        </a:rPr>
                        <a:t>assessed?</a:t>
                      </a:r>
                    </a:p>
                    <a:p>
                      <a:pPr fontAlgn="base"/>
                      <a:endParaRPr lang="en-GB" sz="2400" b="1" dirty="0" smtClean="0">
                        <a:solidFill>
                          <a:schemeClr val="bg1"/>
                        </a:solidFill>
                        <a:effectLst/>
                      </a:endParaRPr>
                    </a:p>
                    <a:p>
                      <a:pPr fontAlgn="base"/>
                      <a:r>
                        <a:rPr lang="en-GB" sz="2400" b="1" dirty="0" smtClean="0">
                          <a:solidFill>
                            <a:schemeClr val="bg1"/>
                          </a:solidFill>
                          <a:effectLst/>
                        </a:rPr>
                        <a:t>Section </a:t>
                      </a:r>
                      <a:r>
                        <a:rPr lang="en-GB" sz="2400" b="1" dirty="0">
                          <a:solidFill>
                            <a:schemeClr val="bg1"/>
                          </a:solidFill>
                          <a:effectLst/>
                        </a:rPr>
                        <a:t>A: Reading</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One C20th non-fiction text and one C21st non-fiction text</a:t>
                      </a:r>
                    </a:p>
                    <a:p>
                      <a:pPr fontAlgn="base">
                        <a:buFont typeface="Arial" panose="020B0604020202020204" pitchFamily="34" charset="0"/>
                        <a:buNone/>
                      </a:pPr>
                      <a:endParaRPr lang="en-GB" sz="1400" dirty="0">
                        <a:solidFill>
                          <a:schemeClr val="bg1"/>
                        </a:solidFill>
                        <a:effectLst/>
                      </a:endParaRPr>
                    </a:p>
                    <a:p>
                      <a:pPr fontAlgn="base"/>
                      <a:r>
                        <a:rPr lang="en-GB" sz="2400" b="1" dirty="0">
                          <a:solidFill>
                            <a:schemeClr val="bg1"/>
                          </a:solidFill>
                          <a:effectLst/>
                        </a:rPr>
                        <a:t>Section B: Writing</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Transactional</a:t>
                      </a:r>
                      <a:r>
                        <a:rPr lang="en-GB" sz="2400" baseline="0" dirty="0" smtClean="0">
                          <a:solidFill>
                            <a:schemeClr val="bg1"/>
                          </a:solidFill>
                          <a:effectLst/>
                        </a:rPr>
                        <a:t> </a:t>
                      </a:r>
                      <a:r>
                        <a:rPr lang="en-GB" sz="2400" dirty="0" smtClean="0">
                          <a:solidFill>
                            <a:schemeClr val="bg1"/>
                          </a:solidFill>
                          <a:effectLst/>
                        </a:rPr>
                        <a:t>writing linked to the theme of Section</a:t>
                      </a:r>
                      <a:r>
                        <a:rPr lang="en-GB" sz="2400" baseline="0" dirty="0" smtClean="0">
                          <a:solidFill>
                            <a:schemeClr val="bg1"/>
                          </a:solidFill>
                          <a:effectLst/>
                        </a:rPr>
                        <a:t> A</a:t>
                      </a:r>
                      <a:endParaRPr lang="en-GB" sz="2400" dirty="0">
                        <a:solidFill>
                          <a:schemeClr val="bg1"/>
                        </a:solidFill>
                        <a:effectLst/>
                      </a:endParaRPr>
                    </a:p>
                  </a:txBody>
                  <a:tcPr marL="95250" marR="95250" marT="95261" marB="95261">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2683274">
                <a:tc>
                  <a:txBody>
                    <a:bodyPr/>
                    <a:lstStyle/>
                    <a:p>
                      <a:pPr fontAlgn="base">
                        <a:buFont typeface="Arial" panose="020B0604020202020204" pitchFamily="34" charset="0"/>
                        <a:buNone/>
                      </a:pPr>
                      <a:r>
                        <a:rPr lang="en-GB" sz="2400" b="1" dirty="0" smtClean="0">
                          <a:solidFill>
                            <a:schemeClr val="bg1"/>
                          </a:solidFill>
                          <a:effectLst/>
                        </a:rPr>
                        <a:t>Assessment Breakdown</a:t>
                      </a:r>
                    </a:p>
                    <a:p>
                      <a:pPr fontAlgn="base">
                        <a:buFont typeface="Arial" panose="020B0604020202020204" pitchFamily="34" charset="0"/>
                        <a:buNone/>
                      </a:pPr>
                      <a:endParaRPr lang="en-GB" sz="2400" b="1" dirty="0" smtClean="0">
                        <a:solidFill>
                          <a:schemeClr val="bg1"/>
                        </a:solidFill>
                        <a:effectLst/>
                      </a:endParaRPr>
                    </a:p>
                    <a:p>
                      <a:pPr fontAlgn="base">
                        <a:buFont typeface="Arial" panose="020B0604020202020204" pitchFamily="34" charset="0"/>
                        <a:buChar char="•"/>
                      </a:pPr>
                      <a:r>
                        <a:rPr lang="en-GB" sz="2400" dirty="0" smtClean="0">
                          <a:solidFill>
                            <a:schemeClr val="bg1"/>
                          </a:solidFill>
                          <a:effectLst/>
                        </a:rPr>
                        <a:t> A written </a:t>
                      </a:r>
                      <a:r>
                        <a:rPr lang="en-GB" sz="2400" dirty="0">
                          <a:solidFill>
                            <a:schemeClr val="bg1"/>
                          </a:solidFill>
                          <a:effectLst/>
                        </a:rPr>
                        <a:t>exam: </a:t>
                      </a:r>
                      <a:r>
                        <a:rPr lang="en-GB" sz="2400" dirty="0" smtClean="0">
                          <a:solidFill>
                            <a:schemeClr val="bg1"/>
                          </a:solidFill>
                          <a:effectLst/>
                        </a:rPr>
                        <a:t>2 hours</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96 marks available</a:t>
                      </a:r>
                      <a:endParaRPr lang="en-GB" sz="2400" dirty="0">
                        <a:solidFill>
                          <a:schemeClr val="bg1"/>
                        </a:solidFill>
                        <a:effectLst/>
                      </a:endParaRPr>
                    </a:p>
                    <a:p>
                      <a:pPr fontAlgn="base">
                        <a:buFont typeface="Arial" panose="020B0604020202020204" pitchFamily="34" charset="0"/>
                        <a:buChar char="•"/>
                      </a:pPr>
                      <a:r>
                        <a:rPr lang="en-GB" sz="2400" dirty="0" smtClean="0">
                          <a:solidFill>
                            <a:schemeClr val="bg1"/>
                          </a:solidFill>
                          <a:effectLst/>
                        </a:rPr>
                        <a:t> Worth </a:t>
                      </a:r>
                      <a:r>
                        <a:rPr lang="en-GB" sz="2400" b="1" dirty="0" smtClean="0">
                          <a:solidFill>
                            <a:schemeClr val="bg1"/>
                          </a:solidFill>
                          <a:effectLst/>
                        </a:rPr>
                        <a:t>60</a:t>
                      </a:r>
                      <a:r>
                        <a:rPr lang="en-GB" sz="2400" b="1" dirty="0">
                          <a:solidFill>
                            <a:schemeClr val="bg1"/>
                          </a:solidFill>
                          <a:effectLst/>
                        </a:rPr>
                        <a:t>% </a:t>
                      </a:r>
                      <a:r>
                        <a:rPr lang="en-GB" sz="2400" dirty="0">
                          <a:solidFill>
                            <a:schemeClr val="bg1"/>
                          </a:solidFill>
                          <a:effectLst/>
                        </a:rPr>
                        <a:t>of </a:t>
                      </a:r>
                      <a:r>
                        <a:rPr lang="en-GB" sz="2400" dirty="0" smtClean="0">
                          <a:solidFill>
                            <a:schemeClr val="bg1"/>
                          </a:solidFill>
                          <a:effectLst/>
                        </a:rPr>
                        <a:t>the</a:t>
                      </a:r>
                      <a:r>
                        <a:rPr lang="en-GB" sz="2400" baseline="0" dirty="0" smtClean="0">
                          <a:solidFill>
                            <a:schemeClr val="bg1"/>
                          </a:solidFill>
                          <a:effectLst/>
                        </a:rPr>
                        <a:t> </a:t>
                      </a:r>
                      <a:r>
                        <a:rPr lang="en-GB" sz="2400" dirty="0" smtClean="0">
                          <a:solidFill>
                            <a:schemeClr val="bg1"/>
                          </a:solidFill>
                          <a:effectLst/>
                        </a:rPr>
                        <a:t>GCSE</a:t>
                      </a:r>
                      <a:endParaRPr lang="en-GB" sz="2400" dirty="0">
                        <a:solidFill>
                          <a:schemeClr val="bg1"/>
                        </a:solidFill>
                        <a:effectLst/>
                      </a:endParaRPr>
                    </a:p>
                  </a:txBody>
                  <a:tcPr marL="95250" marR="95250" marT="95261" marB="95261">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13324" name="TextBox 4"/>
          <p:cNvSpPr txBox="1">
            <a:spLocks noChangeArrowheads="1"/>
          </p:cNvSpPr>
          <p:nvPr/>
        </p:nvSpPr>
        <p:spPr bwMode="auto">
          <a:xfrm>
            <a:off x="4932363" y="404813"/>
            <a:ext cx="38163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1800">
                <a:solidFill>
                  <a:srgbClr val="7030A0"/>
                </a:solidFill>
                <a:latin typeface="Arial" panose="020B0604020202020204" pitchFamily="34" charset="0"/>
              </a:rPr>
              <a:t>In </a:t>
            </a:r>
            <a:r>
              <a:rPr lang="en-GB" altLang="en-US" sz="1800" b="1">
                <a:solidFill>
                  <a:srgbClr val="7030A0"/>
                </a:solidFill>
                <a:latin typeface="Arial" panose="020B0604020202020204" pitchFamily="34" charset="0"/>
              </a:rPr>
              <a:t>Section A </a:t>
            </a:r>
            <a:r>
              <a:rPr lang="en-GB" altLang="en-US" sz="1800">
                <a:solidFill>
                  <a:srgbClr val="7030A0"/>
                </a:solidFill>
                <a:latin typeface="Arial" panose="020B0604020202020204" pitchFamily="34" charset="0"/>
              </a:rPr>
              <a:t>you will be given two non-fiction texts.  These extracts will be from an unseen text (one you haven’t previously studied).  This is a test of your </a:t>
            </a:r>
            <a:r>
              <a:rPr lang="en-GB" altLang="en-US" sz="1800" b="1">
                <a:solidFill>
                  <a:srgbClr val="7030A0"/>
                </a:solidFill>
                <a:latin typeface="Arial" panose="020B0604020202020204" pitchFamily="34" charset="0"/>
              </a:rPr>
              <a:t>non-fiction reading skills</a:t>
            </a:r>
            <a:r>
              <a:rPr lang="en-GB" altLang="en-US" sz="1800">
                <a:solidFill>
                  <a:srgbClr val="7030A0"/>
                </a:solidFill>
                <a:latin typeface="Arial" panose="020B0604020202020204" pitchFamily="34" charset="0"/>
              </a:rPr>
              <a:t>.</a:t>
            </a:r>
          </a:p>
        </p:txBody>
      </p:sp>
      <p:sp>
        <p:nvSpPr>
          <p:cNvPr id="13325" name="TextBox 7"/>
          <p:cNvSpPr txBox="1">
            <a:spLocks noChangeArrowheads="1"/>
          </p:cNvSpPr>
          <p:nvPr/>
        </p:nvSpPr>
        <p:spPr bwMode="auto">
          <a:xfrm>
            <a:off x="4932363" y="2728913"/>
            <a:ext cx="38163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1800">
                <a:solidFill>
                  <a:srgbClr val="7030A0"/>
                </a:solidFill>
                <a:latin typeface="Arial" panose="020B0604020202020204" pitchFamily="34" charset="0"/>
              </a:rPr>
              <a:t>In </a:t>
            </a:r>
            <a:r>
              <a:rPr lang="en-GB" altLang="en-US" sz="1800" b="1">
                <a:solidFill>
                  <a:srgbClr val="7030A0"/>
                </a:solidFill>
                <a:latin typeface="Arial" panose="020B0604020202020204" pitchFamily="34" charset="0"/>
              </a:rPr>
              <a:t>Section B </a:t>
            </a:r>
            <a:r>
              <a:rPr lang="en-GB" altLang="en-US" sz="1800">
                <a:solidFill>
                  <a:srgbClr val="7030A0"/>
                </a:solidFill>
                <a:latin typeface="Arial" panose="020B0604020202020204" pitchFamily="34" charset="0"/>
              </a:rPr>
              <a:t>you will be asked to produce </a:t>
            </a:r>
            <a:r>
              <a:rPr lang="en-GB" altLang="en-US" sz="1800" b="1">
                <a:solidFill>
                  <a:srgbClr val="7030A0"/>
                </a:solidFill>
                <a:latin typeface="Arial" panose="020B0604020202020204" pitchFamily="34" charset="0"/>
              </a:rPr>
              <a:t>one piece </a:t>
            </a:r>
            <a:r>
              <a:rPr lang="en-GB" altLang="en-US" sz="1800">
                <a:solidFill>
                  <a:srgbClr val="7030A0"/>
                </a:solidFill>
                <a:latin typeface="Arial" panose="020B0604020202020204" pitchFamily="34" charset="0"/>
              </a:rPr>
              <a:t>of non-fiction writing in which you present a point of view.  This is a test of your </a:t>
            </a:r>
            <a:r>
              <a:rPr lang="en-GB" altLang="en-US" sz="1800" b="1">
                <a:solidFill>
                  <a:srgbClr val="7030A0"/>
                </a:solidFill>
                <a:latin typeface="Arial" panose="020B0604020202020204" pitchFamily="34" charset="0"/>
              </a:rPr>
              <a:t>non-fiction writing skills</a:t>
            </a:r>
            <a:r>
              <a:rPr lang="en-GB" altLang="en-US" sz="1800">
                <a:solidFill>
                  <a:srgbClr val="7030A0"/>
                </a:solidFill>
                <a:latin typeface="Arial" panose="020B0604020202020204" pitchFamily="34" charset="0"/>
              </a:rPr>
              <a:t>.</a:t>
            </a:r>
          </a:p>
        </p:txBody>
      </p:sp>
      <p:sp>
        <p:nvSpPr>
          <p:cNvPr id="13326" name="TextBox 8"/>
          <p:cNvSpPr txBox="1">
            <a:spLocks noChangeArrowheads="1"/>
          </p:cNvSpPr>
          <p:nvPr/>
        </p:nvSpPr>
        <p:spPr bwMode="auto">
          <a:xfrm>
            <a:off x="4932363" y="4800600"/>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cs typeface="Arial" panose="020B0604020202020204" pitchFamily="34" charset="0"/>
              </a:defRPr>
            </a:lvl1pPr>
            <a:lvl2pPr marL="742950" indent="-285750">
              <a:spcBef>
                <a:spcPct val="20000"/>
              </a:spcBef>
              <a:buChar char="–"/>
              <a:defRPr sz="2800">
                <a:solidFill>
                  <a:schemeClr val="tx1"/>
                </a:solidFill>
                <a:latin typeface="Trebuchet MS" panose="020B0603020202020204" pitchFamily="34" charset="0"/>
                <a:cs typeface="Arial" panose="020B0604020202020204" pitchFamily="34" charset="0"/>
              </a:defRPr>
            </a:lvl2pPr>
            <a:lvl3pPr marL="1143000" indent="-228600">
              <a:spcBef>
                <a:spcPct val="20000"/>
              </a:spcBef>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FontTx/>
              <a:buNone/>
            </a:pPr>
            <a:r>
              <a:rPr lang="en-GB" altLang="en-US" sz="1800">
                <a:solidFill>
                  <a:srgbClr val="7030A0"/>
                </a:solidFill>
                <a:latin typeface="Arial" panose="020B0604020202020204" pitchFamily="34" charset="0"/>
              </a:rPr>
              <a:t>Unlike Paper 1, the Paper 2 exam will last 2 hours.  It is also worth 96 marks and makes up more of the English Language GCSE – </a:t>
            </a:r>
            <a:r>
              <a:rPr lang="en-GB" altLang="en-US" sz="1800" b="1">
                <a:solidFill>
                  <a:srgbClr val="7030A0"/>
                </a:solidFill>
                <a:latin typeface="Arial" panose="020B0604020202020204" pitchFamily="34" charset="0"/>
              </a:rPr>
              <a:t>60%.</a:t>
            </a:r>
          </a:p>
        </p:txBody>
      </p:sp>
    </p:spTree>
    <p:extLst>
      <p:ext uri="{BB962C8B-B14F-4D97-AF65-F5344CB8AC3E}">
        <p14:creationId xmlns:p14="http://schemas.microsoft.com/office/powerpoint/2010/main" val="404058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2753</TotalTime>
  <Words>1373</Words>
  <Application>Microsoft Office PowerPoint</Application>
  <PresentationFormat>On-screen Show (4:3)</PresentationFormat>
  <Paragraphs>192</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Year 11 Success Evening: English GCSE Literature and Language (Edexcel).   Mr Chris Chamberlain (Assistant Headteacher / Head of English)  Contact: chambec@haydockhigh.sthelens.org.uk </vt:lpstr>
      <vt:lpstr>Partnership</vt:lpstr>
      <vt:lpstr>Partnership</vt:lpstr>
      <vt:lpstr>KS4 English GCSE (EDEXCEL) 2019-2020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far will your PiXL counters climb?</vt:lpstr>
      <vt:lpstr>PowerPoint Presentation</vt:lpstr>
      <vt:lpstr>BBC Bitesize:</vt:lpstr>
      <vt:lpstr>Other Resource Ideas:</vt:lpstr>
      <vt:lpstr>Thank you for your time.   Mr Chris Chamberlain (Assistant Headteacher / Head of English)  Contact: chambec@haydockhigh.sthelens.org.uk </vt:lpstr>
    </vt:vector>
  </TitlesOfParts>
  <Company>Therfield ICT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Duke of Edinburgh Award  Bronze Award 2014-2015</dc:title>
  <dc:creator>J Reynoldson</dc:creator>
  <cp:lastModifiedBy>Mrs K Brereton</cp:lastModifiedBy>
  <cp:revision>69</cp:revision>
  <dcterms:created xsi:type="dcterms:W3CDTF">2014-08-06T12:08:58Z</dcterms:created>
  <dcterms:modified xsi:type="dcterms:W3CDTF">2019-09-16T08:31:08Z</dcterms:modified>
</cp:coreProperties>
</file>