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76" r:id="rId2"/>
    <p:sldId id="273" r:id="rId3"/>
    <p:sldId id="288" r:id="rId4"/>
    <p:sldId id="277" r:id="rId5"/>
    <p:sldId id="278" r:id="rId6"/>
    <p:sldId id="286" r:id="rId7"/>
    <p:sldId id="280" r:id="rId8"/>
    <p:sldId id="281" r:id="rId9"/>
    <p:sldId id="282" r:id="rId10"/>
    <p:sldId id="271" r:id="rId11"/>
    <p:sldId id="289" r:id="rId12"/>
    <p:sldId id="290" r:id="rId13"/>
    <p:sldId id="292" r:id="rId14"/>
    <p:sldId id="293" r:id="rId15"/>
    <p:sldId id="268" r:id="rId16"/>
    <p:sldId id="261" r:id="rId17"/>
    <p:sldId id="267" r:id="rId18"/>
    <p:sldId id="274" r:id="rId19"/>
    <p:sldId id="279" r:id="rId20"/>
    <p:sldId id="283" r:id="rId21"/>
    <p:sldId id="284" r:id="rId22"/>
    <p:sldId id="294" r:id="rId23"/>
    <p:sldId id="285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53" autoAdjust="0"/>
    <p:restoredTop sz="94660"/>
  </p:normalViewPr>
  <p:slideViewPr>
    <p:cSldViewPr>
      <p:cViewPr>
        <p:scale>
          <a:sx n="76" d="100"/>
          <a:sy n="76" d="100"/>
        </p:scale>
        <p:origin x="-3078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98FD-450E-4F4F-B946-A58727ED078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AD8C-9703-4C65-806D-2460A966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0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5503-EBCF-454E-9258-6CE1904BD0E8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D642-0A9A-4811-BCD7-B893C38C6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3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DF17B5-1E67-4A82-A4D9-6D664C011F73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3EB0BC-092F-49F6-A68E-B9540C1D773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Securing the best grades</a:t>
            </a:r>
            <a:endParaRPr lang="en-GB" sz="3600" dirty="0"/>
          </a:p>
          <a:p>
            <a:pPr marL="0" indent="0" algn="ctr">
              <a:buNone/>
            </a:pPr>
            <a:r>
              <a:rPr lang="en-GB" sz="3200" dirty="0" smtClean="0"/>
              <a:t>Thursday 12/09/19 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Year 11 Success Event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769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  <a:cs typeface="Calibri" panose="020F0502020204030204" pitchFamily="34" charset="0"/>
              </a:rPr>
              <a:t>Sometimes </a:t>
            </a:r>
            <a:r>
              <a:rPr lang="en-GB" dirty="0">
                <a:latin typeface="+mj-lt"/>
                <a:cs typeface="Calibri" panose="020F0502020204030204" pitchFamily="34" charset="0"/>
              </a:rPr>
              <a:t>the whole thing just looks too big to tackle. </a:t>
            </a:r>
            <a:endParaRPr lang="en-GB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  <a:cs typeface="Calibri" panose="020F0502020204030204" pitchFamily="34" charset="0"/>
              </a:rPr>
              <a:t>And </a:t>
            </a:r>
            <a:r>
              <a:rPr lang="en-GB" dirty="0">
                <a:latin typeface="+mj-lt"/>
                <a:cs typeface="Calibri" panose="020F0502020204030204" pitchFamily="34" charset="0"/>
              </a:rPr>
              <a:t>when something seems too big to tackle, often we don’t bother at all as we just don’t know where to start – we simply feel overwhelmed. </a:t>
            </a:r>
            <a:endParaRPr lang="en-GB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  <a:cs typeface="Calibri" panose="020F0502020204030204" pitchFamily="34" charset="0"/>
              </a:rPr>
              <a:t>If </a:t>
            </a:r>
            <a:r>
              <a:rPr lang="en-GB" dirty="0">
                <a:latin typeface="+mj-lt"/>
                <a:cs typeface="Calibri" panose="020F0502020204030204" pitchFamily="34" charset="0"/>
              </a:rPr>
              <a:t>we break it down into smaller chunks, however, it seems a lot more feasible for us to achieve </a:t>
            </a:r>
            <a:r>
              <a:rPr lang="en-GB" dirty="0" smtClean="0">
                <a:latin typeface="+mj-lt"/>
                <a:cs typeface="Calibri" panose="020F0502020204030204" pitchFamily="34" charset="0"/>
              </a:rPr>
              <a:t>it</a:t>
            </a:r>
            <a:r>
              <a:rPr lang="en-GB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6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How well do you know the 50p coin? </a:t>
            </a: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You </a:t>
            </a:r>
            <a:r>
              <a:rPr lang="en-GB" b="1" dirty="0"/>
              <a:t>have seen it thousands of times, so you should know all about it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Think about the front of a 50p coin (not the side with the Queen’s head). There is an image of Britannia.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/>
              <a:t>What is in her left hand?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What is in her right hand?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What </a:t>
            </a:r>
            <a:r>
              <a:rPr lang="en-GB" sz="2000" dirty="0"/>
              <a:t>is </a:t>
            </a:r>
            <a:r>
              <a:rPr lang="en-GB" sz="2000" dirty="0" smtClean="0"/>
              <a:t>on the shield?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What is on her head?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000" dirty="0" smtClean="0"/>
              <a:t>What is at her feet?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Vs Familiarity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50"/>
            <a:ext cx="7529384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204864"/>
            <a:ext cx="816090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We have seen the coin many times (‘shallow repetition’) but we have not </a:t>
            </a:r>
            <a:r>
              <a:rPr lang="en-GB" sz="3600" b="1" dirty="0">
                <a:solidFill>
                  <a:srgbClr val="FF0000"/>
                </a:solidFill>
              </a:rPr>
              <a:t>thought</a:t>
            </a:r>
            <a:r>
              <a:rPr lang="en-GB" sz="3600" b="1" dirty="0"/>
              <a:t> about it. Therefore we are </a:t>
            </a:r>
            <a:r>
              <a:rPr lang="en-GB" sz="3600" b="1" u="sng" dirty="0"/>
              <a:t>familiar</a:t>
            </a:r>
            <a:r>
              <a:rPr lang="en-GB" sz="3600" b="1" dirty="0"/>
              <a:t> with it but we do not </a:t>
            </a:r>
            <a:r>
              <a:rPr lang="en-GB" sz="3600" b="1" dirty="0">
                <a:solidFill>
                  <a:srgbClr val="FF0000"/>
                </a:solidFill>
              </a:rPr>
              <a:t>know </a:t>
            </a:r>
            <a:r>
              <a:rPr lang="en-GB" sz="3600" b="1" dirty="0"/>
              <a:t>it!</a:t>
            </a:r>
          </a:p>
        </p:txBody>
      </p:sp>
    </p:spTree>
    <p:extLst>
      <p:ext uri="{BB962C8B-B14F-4D97-AF65-F5344CB8AC3E}">
        <p14:creationId xmlns:p14="http://schemas.microsoft.com/office/powerpoint/2010/main" val="57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82453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i="1" dirty="0"/>
              <a:t>Make a list of all the subjects you need to revise</a:t>
            </a:r>
            <a:r>
              <a:rPr lang="en-GB" i="1" dirty="0" smtClean="0"/>
              <a:t>.</a:t>
            </a:r>
            <a:endParaRPr lang="en-GB" i="1" dirty="0"/>
          </a:p>
          <a:p>
            <a:pPr marL="514350" indent="-514350">
              <a:buAutoNum type="arabicPeriod"/>
            </a:pPr>
            <a:r>
              <a:rPr lang="en-GB" i="1" dirty="0"/>
              <a:t>Make a list of each topic you need to revise for each subject (see worksheet – mock topics) This list should go in the front of your revision folders.</a:t>
            </a:r>
          </a:p>
          <a:p>
            <a:pPr marL="514350" indent="-514350">
              <a:buAutoNum type="arabicPeriod"/>
            </a:pPr>
            <a:r>
              <a:rPr lang="en-GB" i="1" dirty="0"/>
              <a:t>Make a detailed summary for each topic (mind map or set of revision cards). File these in a revision folder.</a:t>
            </a:r>
          </a:p>
          <a:p>
            <a:pPr marL="514350" indent="-514350">
              <a:buAutoNum type="arabicPeriod"/>
            </a:pPr>
            <a:r>
              <a:rPr lang="en-GB" b="1" i="1" u="sng" dirty="0"/>
              <a:t>Retrieval practical </a:t>
            </a:r>
            <a:r>
              <a:rPr lang="en-GB" i="1" dirty="0"/>
              <a:t>– Go back through the topics again and again to try and memorise all the information on your revision summaries.</a:t>
            </a:r>
          </a:p>
          <a:p>
            <a:pPr marL="514350" indent="-514350">
              <a:buAutoNum type="arabicPeriod"/>
            </a:pPr>
            <a:r>
              <a:rPr lang="en-GB" b="1" i="1" u="sng" dirty="0"/>
              <a:t>More retrieval practice </a:t>
            </a:r>
            <a:r>
              <a:rPr lang="en-GB" i="1" dirty="0"/>
              <a:t>– this is the key to success. Try to memorise each topic as many times as possible. </a:t>
            </a:r>
          </a:p>
          <a:p>
            <a:pPr marL="514350" indent="-514350">
              <a:buAutoNum type="arabicPeriod"/>
            </a:pPr>
            <a:r>
              <a:rPr lang="en-GB" i="1" dirty="0"/>
              <a:t>Exam practice – Use your revision summaries to attempt exam papers and exam questions.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Revisions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5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70892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Retrieval practice is the act of trying to recall information without having it in front of you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All current research is showing that no other technique (revision lessons, revision guides, re-reading) cements information into the long terms memory as powerfully as retrieval practice.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 </a:t>
            </a:r>
            <a:r>
              <a:rPr lang="en-GB" dirty="0"/>
              <a:t>examples are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Retrieval </a:t>
            </a:r>
            <a:r>
              <a:rPr lang="en-GB" i="1" dirty="0" smtClean="0"/>
              <a:t>Practical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313704" y="206124"/>
            <a:ext cx="4216400" cy="6336704"/>
          </a:xfr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GB" altLang="en-US" sz="2400" b="1" dirty="0" smtClean="0">
                <a:latin typeface="Arial Rounded MT Bold" panose="020F0704030504030204" pitchFamily="34" charset="0"/>
              </a:rPr>
              <a:t>Past </a:t>
            </a:r>
          </a:p>
          <a:p>
            <a:pPr>
              <a:buFont typeface="Arial" charset="0"/>
              <a:buNone/>
            </a:pPr>
            <a:r>
              <a:rPr lang="en-GB" altLang="en-US" sz="2400" b="1" dirty="0" smtClean="0">
                <a:latin typeface="Arial Rounded MT Bold" panose="020F0704030504030204" pitchFamily="34" charset="0"/>
              </a:rPr>
              <a:t>Papers</a:t>
            </a:r>
          </a:p>
          <a:p>
            <a:pPr>
              <a:buFont typeface="Arial" charset="0"/>
              <a:buNone/>
            </a:pPr>
            <a:endParaRPr lang="en-GB" altLang="en-US" sz="100" dirty="0" smtClean="0">
              <a:latin typeface="Arial Rounded MT Bold" panose="020F0704030504030204" pitchFamily="34" charset="0"/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en-GB" altLang="en-US" sz="2000" dirty="0" smtClean="0">
                <a:latin typeface="Arial Rounded MT Bold" panose="020F0704030504030204" pitchFamily="34" charset="0"/>
              </a:rPr>
              <a:t>Test what you already know (which will be lots!) by doing old exam papers.</a:t>
            </a: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en-GB" altLang="en-US" sz="300" dirty="0">
              <a:latin typeface="Arial Rounded MT Bold" panose="020F0704030504030204" pitchFamily="34" charset="0"/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en-GB" altLang="en-US" sz="2000" dirty="0" smtClean="0">
                <a:latin typeface="Arial Rounded MT Bold" panose="020F0704030504030204" pitchFamily="34" charset="0"/>
              </a:rPr>
              <a:t>Ask your teachers for the mark schemes and mark and annotate it using </a:t>
            </a:r>
            <a:r>
              <a:rPr lang="en-GB" alt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different</a:t>
            </a:r>
            <a:r>
              <a:rPr lang="en-GB" alt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GB" alt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colours</a:t>
            </a:r>
            <a:r>
              <a:rPr lang="en-GB" altLang="en-US" sz="2000" dirty="0" smtClean="0">
                <a:latin typeface="Arial Rounded MT Bold" panose="020F0704030504030204" pitchFamily="34" charset="0"/>
              </a:rPr>
              <a:t>. Then you can clearly see what went well and where you went wrong. </a:t>
            </a: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en-GB" altLang="en-US" sz="500" dirty="0">
              <a:latin typeface="Arial Rounded MT Bold" panose="020F0704030504030204" pitchFamily="34" charset="0"/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en-GB" altLang="en-US" sz="1600" dirty="0" smtClean="0">
                <a:latin typeface="Arial Rounded MT Bold" panose="020F0704030504030204" pitchFamily="34" charset="0"/>
              </a:rPr>
              <a:t>This basic technique stimulates all three learning styles as you’re learning by doing and then can have the opportunity for discussion with your teachers or peers.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203065" y="1869807"/>
            <a:ext cx="111722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26141" y="3573016"/>
            <a:ext cx="1350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i.telegraph.co.uk/multimedia/archive/01454/examGrade_145428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/>
          <a:stretch/>
        </p:blipFill>
        <p:spPr bwMode="auto">
          <a:xfrm>
            <a:off x="1542253" y="4905737"/>
            <a:ext cx="2093644" cy="15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8024" y="229378"/>
            <a:ext cx="4123184" cy="6367974"/>
          </a:xfrm>
          <a:prstGeom prst="rect">
            <a:avLst/>
          </a:prstGeom>
          <a:ln w="15875" cap="flat" cmpd="sng" algn="ctr">
            <a:solidFill>
              <a:schemeClr val="dk1">
                <a:shade val="75000"/>
                <a:lumMod val="80000"/>
              </a:schemeClr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 Flashcards</a:t>
            </a:r>
            <a:endParaRPr lang="en-GB" altLang="en-US" dirty="0" smtClean="0">
              <a:latin typeface="Arial Rounded MT Bold" panose="020F0704030504030204" pitchFamily="34" charset="0"/>
            </a:endParaRPr>
          </a:p>
          <a:p>
            <a:pPr>
              <a:buFont typeface="Arial" charset="0"/>
              <a:buNone/>
            </a:pPr>
            <a:r>
              <a:rPr lang="en-GB" altLang="en-US" dirty="0" smtClean="0">
                <a:latin typeface="Arial Rounded MT Bold" panose="020F0704030504030204" pitchFamily="34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en-GB" altLang="en-US" sz="2200" dirty="0" smtClean="0">
                <a:latin typeface="Arial Rounded MT Bold" panose="020F0704030504030204" pitchFamily="34" charset="0"/>
              </a:rPr>
              <a:t>Create colourful flashcards of key ideas/themes/ concepts. </a:t>
            </a:r>
          </a:p>
          <a:p>
            <a:pPr>
              <a:buFont typeface="Arial" charset="0"/>
              <a:buNone/>
            </a:pPr>
            <a:r>
              <a:rPr lang="en-GB" altLang="en-US" sz="2200" dirty="0" smtClean="0">
                <a:latin typeface="Arial Rounded MT Bold" panose="020F0704030504030204" pitchFamily="34" charset="0"/>
              </a:rPr>
              <a:t>You could write questions to test a friend.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latin typeface="Arial Rounded MT Bold" panose="020F0704030504030204" pitchFamily="34" charset="0"/>
              </a:rPr>
              <a:t>This is great for the majority of subject areas, especially question based subjects like MFL, History, English, Science, Geography etc.</a:t>
            </a:r>
          </a:p>
          <a:p>
            <a:pPr marL="0" indent="0">
              <a:buFont typeface="Symbol" pitchFamily="18" charset="2"/>
              <a:buNone/>
            </a:pPr>
            <a:endParaRPr lang="en-GB" alt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0" name="Picture 2" descr="http://mooshworld.com/wp-content/uploads/2014/08/Study-Using-Index-Cards-Step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48" y="4103873"/>
            <a:ext cx="3625536" cy="24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3"/>
          </p:nvPr>
        </p:nvSpPr>
        <p:spPr>
          <a:xfrm>
            <a:off x="336166" y="229378"/>
            <a:ext cx="4123184" cy="6367974"/>
          </a:xfr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400" b="1" dirty="0" smtClean="0">
                <a:latin typeface="Arial Rounded MT Bold" panose="020F0704030504030204" pitchFamily="34" charset="0"/>
              </a:rPr>
              <a:t> Flashcards</a:t>
            </a:r>
            <a:endParaRPr lang="en-GB" altLang="en-US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   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200" dirty="0" smtClean="0">
                <a:latin typeface="Arial Rounded MT Bold" panose="020F0704030504030204" pitchFamily="34" charset="0"/>
              </a:rPr>
              <a:t>Create colourful flashcards of key ideas/themes/ concepts. 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200" dirty="0" smtClean="0">
                <a:latin typeface="Arial Rounded MT Bold" panose="020F0704030504030204" pitchFamily="34" charset="0"/>
              </a:rPr>
              <a:t>You could write questions to test a friend.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600" dirty="0" smtClean="0">
                <a:latin typeface="Arial Rounded MT Bold" panose="020F0704030504030204" pitchFamily="34" charset="0"/>
              </a:rPr>
              <a:t>This is great for the majority of subject areas, especially question based subjects like MFL, History, English, Science, Geography etc.</a:t>
            </a:r>
          </a:p>
          <a:p>
            <a:pPr marL="0" indent="0">
              <a:buNone/>
            </a:pPr>
            <a:endParaRPr lang="en-GB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http://mooshworld.com/wp-content/uploads/2014/08/Study-Using-Index-Cards-Step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0" y="4019691"/>
            <a:ext cx="3625536" cy="24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4655127" y="229378"/>
            <a:ext cx="4176464" cy="6367974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400" b="1" dirty="0" smtClean="0">
                <a:latin typeface="Arial Rounded MT Bold" panose="020F0704030504030204" pitchFamily="34" charset="0"/>
              </a:rPr>
              <a:t>Post-its</a:t>
            </a:r>
          </a:p>
          <a:p>
            <a:pPr>
              <a:buFont typeface="Arial" charset="0"/>
              <a:buNone/>
            </a:pPr>
            <a:endParaRPr lang="en-GB" altLang="en-US" sz="1400" dirty="0" smtClean="0">
              <a:latin typeface="Arial Rounded MT Bold" panose="020F0704030504030204" pitchFamily="34" charset="0"/>
            </a:endParaRPr>
          </a:p>
          <a:p>
            <a:pPr>
              <a:buFont typeface="Arial" charset="0"/>
              <a:buNone/>
            </a:pPr>
            <a:r>
              <a:rPr lang="en-GB" altLang="en-US" sz="2000" dirty="0" smtClean="0">
                <a:latin typeface="Arial Rounded MT Bold" panose="020F0704030504030204" pitchFamily="34" charset="0"/>
              </a:rPr>
              <a:t>Write key information on post-it notes and place them around your revision area. You can: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• </a:t>
            </a:r>
            <a:r>
              <a:rPr lang="en-GB" altLang="en-US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Colour</a:t>
            </a:r>
            <a:r>
              <a:rPr lang="en-GB" altLang="en-U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16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code</a:t>
            </a:r>
            <a:r>
              <a:rPr lang="en-GB" altLang="en-U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them for </a:t>
            </a:r>
            <a:r>
              <a:rPr lang="en-GB" altLang="en-US" sz="1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different</a:t>
            </a:r>
            <a:r>
              <a:rPr lang="en-GB" altLang="en-U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1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subjects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• Group themes/topics together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• Organise them into what you know and don’t know – then rearrange as you revise and learn more</a:t>
            </a:r>
          </a:p>
        </p:txBody>
      </p:sp>
      <p:pic>
        <p:nvPicPr>
          <p:cNvPr id="18" name="Picture 2" descr="http://im.rediff.com/getahead/2014/feb/07revisi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60" y="3270614"/>
            <a:ext cx="3240360" cy="31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79512" y="189390"/>
            <a:ext cx="4182616" cy="6408712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400" b="1" dirty="0" smtClean="0">
                <a:latin typeface="Arial Rounded MT Bold" panose="020F0704030504030204" pitchFamily="34" charset="0"/>
              </a:rPr>
              <a:t> Mind Maps</a:t>
            </a:r>
          </a:p>
          <a:p>
            <a:pPr>
              <a:buFont typeface="Arial" charset="0"/>
              <a:buNone/>
            </a:pPr>
            <a:endParaRPr lang="en-GB" altLang="en-US" sz="2400" b="1" dirty="0" smtClean="0">
              <a:latin typeface="Arial Rounded MT Bold" panose="020F0704030504030204" pitchFamily="34" charset="0"/>
            </a:endParaRPr>
          </a:p>
          <a:p>
            <a:pPr>
              <a:buFont typeface="Arial" charset="0"/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Create Mind Maps with images and words related to each topic area.</a:t>
            </a:r>
          </a:p>
          <a:p>
            <a:pPr>
              <a:buFont typeface="Arial" charset="0"/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  </a:t>
            </a:r>
            <a:r>
              <a:rPr lang="en-GB" altLang="en-US" sz="1600" dirty="0" smtClean="0">
                <a:latin typeface="Arial Rounded MT Bold" panose="020F0704030504030204" pitchFamily="34" charset="0"/>
              </a:rPr>
              <a:t>The one pictured below is for Geography, but mind maps work in pretty much all subject areas.</a:t>
            </a:r>
            <a:endParaRPr lang="en-GB" altLang="en-US" sz="2400" dirty="0" smtClean="0">
              <a:latin typeface="Arial Rounded MT Bold" panose="020F0704030504030204" pitchFamily="34" charset="0"/>
            </a:endParaRPr>
          </a:p>
          <a:p>
            <a:pPr>
              <a:buFont typeface="Arial" charset="0"/>
              <a:buNone/>
            </a:pPr>
            <a:endParaRPr lang="en-GB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21" name="Picture 4" descr="http://3.bp.blogspot.com/_nq3hobrjhak/TEbLl-bbmKI/AAAAAAAAAPk/m_mw7xwOZic/s1600/lmm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0" y="3654690"/>
            <a:ext cx="3876399" cy="26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0674" y="189390"/>
            <a:ext cx="4092093" cy="6408712"/>
          </a:xfr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GB" altLang="en-US" sz="2400" b="1" dirty="0" smtClean="0">
                <a:latin typeface="Arial Rounded MT Bold" panose="020F0704030504030204" pitchFamily="34" charset="0"/>
              </a:rPr>
              <a:t>Q &amp; A</a:t>
            </a:r>
          </a:p>
          <a:p>
            <a:pPr>
              <a:buFont typeface="Arial" charset="0"/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     </a:t>
            </a:r>
          </a:p>
          <a:p>
            <a:pPr>
              <a:buFont typeface="Arial" charset="0"/>
              <a:buNone/>
            </a:pPr>
            <a:r>
              <a:rPr lang="en-GB" altLang="en-US" sz="2400" dirty="0">
                <a:latin typeface="Arial Rounded MT Bold" panose="020F0704030504030204" pitchFamily="34" charset="0"/>
              </a:rPr>
              <a:t>D</a:t>
            </a:r>
            <a:r>
              <a:rPr lang="en-GB" altLang="en-US" sz="2400" dirty="0" smtClean="0">
                <a:latin typeface="Arial Rounded MT Bold" panose="020F0704030504030204" pitchFamily="34" charset="0"/>
              </a:rPr>
              <a:t>evise questions and answers about a topic for other people and quiz each other. </a:t>
            </a:r>
          </a:p>
          <a:p>
            <a:pPr>
              <a:buFont typeface="Arial" charset="0"/>
              <a:buNone/>
            </a:pPr>
            <a:endParaRPr lang="en-GB" altLang="en-US" sz="1800" dirty="0" smtClean="0">
              <a:latin typeface="Arial Rounded MT Bold" panose="020F0704030504030204" pitchFamily="34" charset="0"/>
            </a:endParaRPr>
          </a:p>
          <a:p>
            <a:pPr>
              <a:buFont typeface="Arial" charset="0"/>
              <a:buNone/>
            </a:pPr>
            <a:r>
              <a:rPr lang="en-GB" altLang="en-US" sz="1800" dirty="0" smtClean="0">
                <a:latin typeface="Arial Rounded MT Bold" panose="020F0704030504030204" pitchFamily="34" charset="0"/>
              </a:rPr>
              <a:t>You could do this on flashcards, as previously mentioned.</a:t>
            </a:r>
          </a:p>
          <a:p>
            <a:pPr>
              <a:buFont typeface="Arial" charset="0"/>
              <a:buNone/>
            </a:pPr>
            <a:endParaRPr lang="en-GB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http://cdn1.itpro.co.uk/sites/itpro/files/styles/gallery_wide/public/images/dir_215/it_photo_107887.jpg?itok=psaVI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19" y="3933056"/>
            <a:ext cx="3644404" cy="2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points</a:t>
            </a:r>
          </a:p>
          <a:p>
            <a:pPr marL="0" indent="0">
              <a:buNone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Passport to the Prom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 of activities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smtClean="0">
                <a:latin typeface="Calibri" panose="020F0502020204030204" pitchFamily="34" charset="0"/>
                <a:cs typeface="Calibri" panose="020F0502020204030204" pitchFamily="34" charset="0"/>
              </a:rPr>
              <a:t>hour independent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 Log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Specifications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11 Support Booklet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690593" cy="3600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latin typeface="+mj-lt"/>
                <a:cs typeface="Calibri" panose="020F0502020204030204" pitchFamily="34" charset="0"/>
              </a:rPr>
              <a:t>Welcome</a:t>
            </a:r>
            <a:r>
              <a:rPr lang="en-GB" sz="2800" dirty="0" smtClean="0">
                <a:latin typeface="+mj-lt"/>
                <a:cs typeface="Calibri" panose="020F0502020204030204" pitchFamily="34" charset="0"/>
              </a:rPr>
              <a:t> - </a:t>
            </a:r>
            <a:r>
              <a:rPr lang="en-GB" dirty="0" smtClean="0">
                <a:latin typeface="+mj-lt"/>
                <a:cs typeface="Calibri" panose="020F0502020204030204" pitchFamily="34" charset="0"/>
              </a:rPr>
              <a:t>Mr Abram </a:t>
            </a:r>
            <a:endParaRPr lang="en-GB" sz="2800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+mj-lt"/>
                <a:cs typeface="Calibri" panose="020F0502020204030204" pitchFamily="34" charset="0"/>
              </a:rPr>
              <a:t>Outline of the Evening </a:t>
            </a:r>
            <a:endParaRPr lang="en-GB" sz="2800" b="1" dirty="0">
              <a:latin typeface="+mj-lt"/>
              <a:cs typeface="Calibri" panose="020F0502020204030204" pitchFamily="34" charset="0"/>
            </a:endParaRPr>
          </a:p>
          <a:p>
            <a:pPr marL="891540" lvl="2" indent="-342900"/>
            <a:r>
              <a:rPr lang="en-GB" sz="2400" dirty="0" smtClean="0">
                <a:latin typeface="+mj-lt"/>
                <a:cs typeface="Calibri" panose="020F0502020204030204" pitchFamily="34" charset="0"/>
              </a:rPr>
              <a:t>Be the best that you can be!</a:t>
            </a:r>
            <a:endParaRPr lang="en-GB" sz="2400" dirty="0">
              <a:latin typeface="+mj-lt"/>
              <a:cs typeface="Calibri" panose="020F0502020204030204" pitchFamily="34" charset="0"/>
            </a:endParaRPr>
          </a:p>
          <a:p>
            <a:pPr marL="891540" lvl="2" indent="-342900"/>
            <a:r>
              <a:rPr lang="en-GB" sz="2400" dirty="0" smtClean="0">
                <a:latin typeface="+mj-lt"/>
                <a:cs typeface="Calibri" panose="020F0502020204030204" pitchFamily="34" charset="0"/>
              </a:rPr>
              <a:t>Becoming exam ready…</a:t>
            </a:r>
          </a:p>
          <a:p>
            <a:pPr marL="891540" lvl="2" indent="-342900"/>
            <a:r>
              <a:rPr lang="en-GB" sz="2400" dirty="0" smtClean="0">
                <a:latin typeface="+mj-lt"/>
                <a:cs typeface="Calibri" panose="020F0502020204030204" pitchFamily="34" charset="0"/>
              </a:rPr>
              <a:t>Year 10 Mock Results  	</a:t>
            </a:r>
          </a:p>
          <a:p>
            <a:pPr marL="891540" lvl="2" indent="-342900"/>
            <a:r>
              <a:rPr lang="en-GB" sz="2400" dirty="0" smtClean="0">
                <a:latin typeface="+mj-lt"/>
                <a:cs typeface="Calibri" panose="020F0502020204030204" pitchFamily="34" charset="0"/>
              </a:rPr>
              <a:t>Core Subject Guidance &amp; Support 	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Yr. 11 Success Evening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Dates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9371"/>
              </p:ext>
            </p:extLst>
          </p:nvPr>
        </p:nvGraphicFramePr>
        <p:xfrm>
          <a:off x="1619672" y="1988840"/>
          <a:ext cx="634841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5482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13th September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Mock results received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September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Success Event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September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Cowley</a:t>
                      </a:r>
                      <a:r>
                        <a:rPr lang="en-GB" dirty="0" smtClean="0"/>
                        <a:t> Sixth Form Open Evening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September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 Point 1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25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October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INSET DAY – WORK DAY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November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r>
                        <a:rPr lang="en-GB" baseline="0" dirty="0" smtClean="0"/>
                        <a:t> Point 1 data issued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28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October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Half term Revision</a:t>
                      </a:r>
                      <a:endParaRPr lang="en-GB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25</a:t>
                      </a:r>
                      <a:r>
                        <a:rPr lang="en-GB" b="1" baseline="30000" dirty="0" smtClean="0"/>
                        <a:t>th</a:t>
                      </a:r>
                      <a:r>
                        <a:rPr lang="en-GB" b="1" baseline="0" dirty="0" smtClean="0"/>
                        <a:t> November</a:t>
                      </a:r>
                      <a:endParaRPr lang="en-GB" b="1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Mock Examinations start</a:t>
                      </a:r>
                      <a:endParaRPr lang="en-GB" b="1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January</a:t>
                      </a:r>
                      <a:endParaRPr lang="en-GB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Year 11 mock results distributed</a:t>
                      </a:r>
                      <a:endParaRPr lang="en-GB" dirty="0"/>
                    </a:p>
                  </a:txBody>
                  <a:tcPr marL="70538" marR="7053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4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Room 3/ 3a for important Maths, English and Science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5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Be determined</a:t>
            </a:r>
          </a:p>
          <a:p>
            <a:r>
              <a:rPr lang="en-GB" dirty="0" smtClean="0"/>
              <a:t>Put them on the fridge and then beat them</a:t>
            </a:r>
          </a:p>
          <a:p>
            <a:r>
              <a:rPr lang="en-GB" dirty="0" smtClean="0"/>
              <a:t>What you would have got if you sat your exams in year 10</a:t>
            </a:r>
          </a:p>
          <a:p>
            <a:r>
              <a:rPr lang="en-GB" dirty="0" smtClean="0"/>
              <a:t>Exam grades only (no coursework)</a:t>
            </a:r>
          </a:p>
          <a:p>
            <a:r>
              <a:rPr lang="en-GB" dirty="0" smtClean="0"/>
              <a:t>Current grade is usually higher</a:t>
            </a:r>
          </a:p>
          <a:p>
            <a:r>
              <a:rPr lang="en-GB" dirty="0" smtClean="0"/>
              <a:t>Some subjects did not do assessments </a:t>
            </a:r>
            <a:r>
              <a:rPr lang="en-GB" dirty="0" err="1" smtClean="0"/>
              <a:t>eg</a:t>
            </a:r>
            <a:r>
              <a:rPr lang="en-GB" dirty="0" smtClean="0"/>
              <a:t> PE</a:t>
            </a:r>
          </a:p>
          <a:p>
            <a:r>
              <a:rPr lang="en-GB" dirty="0" smtClean="0"/>
              <a:t>BTEC for some subjects is an actual grade </a:t>
            </a:r>
            <a:r>
              <a:rPr lang="en-GB" dirty="0" err="1" smtClean="0"/>
              <a:t>eg</a:t>
            </a:r>
            <a:r>
              <a:rPr lang="en-GB" dirty="0" smtClean="0"/>
              <a:t> animal care</a:t>
            </a:r>
          </a:p>
          <a:p>
            <a:r>
              <a:rPr lang="en-GB" dirty="0" smtClean="0"/>
              <a:t>GCSE is the mock exam result only –will improve on this. Will be lower than your typical grade in most cases</a:t>
            </a:r>
          </a:p>
          <a:p>
            <a:r>
              <a:rPr lang="en-GB" dirty="0" smtClean="0"/>
              <a:t>For BTEC- D2= 7, M2 = 5.5, P2=4, P1 = 2(</a:t>
            </a:r>
            <a:r>
              <a:rPr lang="en-GB" dirty="0" err="1" smtClean="0"/>
              <a:t>approx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August </a:t>
            </a:r>
            <a:r>
              <a:rPr lang="en-GB" dirty="0" smtClean="0"/>
              <a:t>2020</a:t>
            </a:r>
            <a:endParaRPr lang="en-GB" dirty="0"/>
          </a:p>
          <a:p>
            <a:r>
              <a:rPr lang="en-GB" dirty="0" smtClean="0"/>
              <a:t>9 (A*) </a:t>
            </a:r>
          </a:p>
          <a:p>
            <a:r>
              <a:rPr lang="en-GB" dirty="0" smtClean="0"/>
              <a:t>8 (A/ A*) </a:t>
            </a:r>
          </a:p>
          <a:p>
            <a:r>
              <a:rPr lang="en-GB" dirty="0" smtClean="0"/>
              <a:t>7 (A)</a:t>
            </a:r>
            <a:endParaRPr lang="en-GB" dirty="0"/>
          </a:p>
          <a:p>
            <a:r>
              <a:rPr lang="en-GB" dirty="0" smtClean="0"/>
              <a:t>6 (high B) probably  </a:t>
            </a:r>
            <a:r>
              <a:rPr lang="en-GB" dirty="0"/>
              <a:t>no problems but some courses not accessible</a:t>
            </a:r>
          </a:p>
          <a:p>
            <a:r>
              <a:rPr lang="en-GB" dirty="0" smtClean="0"/>
              <a:t>5</a:t>
            </a:r>
            <a:r>
              <a:rPr lang="en-GB" dirty="0"/>
              <a:t> </a:t>
            </a:r>
            <a:r>
              <a:rPr lang="en-GB" dirty="0" smtClean="0"/>
              <a:t>(B/C) STRONG pass – not all A’ level courses</a:t>
            </a:r>
            <a:endParaRPr lang="en-GB" dirty="0"/>
          </a:p>
          <a:p>
            <a:r>
              <a:rPr lang="en-GB" dirty="0" smtClean="0"/>
              <a:t>4 (C) STANDARD pass - </a:t>
            </a:r>
            <a:endParaRPr lang="en-GB" dirty="0"/>
          </a:p>
          <a:p>
            <a:r>
              <a:rPr lang="en-GB" dirty="0" smtClean="0"/>
              <a:t>3 or lower (D-G) </a:t>
            </a:r>
            <a:r>
              <a:rPr lang="en-GB" dirty="0"/>
              <a:t>will struggle to obtain apprenticeships and level 2 </a:t>
            </a:r>
            <a:r>
              <a:rPr lang="en-GB" dirty="0" smtClean="0"/>
              <a:t>courses – re-sit maths and English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Day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132 grades 8 and 9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English 75% of students achieved grade 4+ and 20% achieved grade 7</a:t>
            </a:r>
            <a:r>
              <a:rPr lang="en-GB" dirty="0" smtClean="0"/>
              <a:t>+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tremendous </a:t>
            </a:r>
            <a:r>
              <a:rPr lang="en-GB" dirty="0"/>
              <a:t>achievement </a:t>
            </a:r>
            <a:r>
              <a:rPr lang="en-GB" dirty="0" smtClean="0"/>
              <a:t>of individuals - Francesca </a:t>
            </a:r>
            <a:r>
              <a:rPr lang="en-GB" dirty="0"/>
              <a:t>Dyson who achieved a phenomenal 8 grade 9s and two distinction stars.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Results Ever!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2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9 (A*+) </a:t>
            </a:r>
          </a:p>
          <a:p>
            <a:r>
              <a:rPr lang="en-GB" dirty="0" smtClean="0"/>
              <a:t>8 (A/ A*) </a:t>
            </a:r>
          </a:p>
          <a:p>
            <a:r>
              <a:rPr lang="en-GB" dirty="0" smtClean="0"/>
              <a:t>7 (A)</a:t>
            </a:r>
            <a:endParaRPr lang="en-GB" dirty="0"/>
          </a:p>
          <a:p>
            <a:r>
              <a:rPr lang="en-GB" dirty="0" smtClean="0"/>
              <a:t>6 (high B) probably no problems, </a:t>
            </a:r>
            <a:r>
              <a:rPr lang="en-GB" dirty="0"/>
              <a:t>but some courses not accessible</a:t>
            </a:r>
          </a:p>
          <a:p>
            <a:r>
              <a:rPr lang="en-GB" dirty="0" smtClean="0"/>
              <a:t>5</a:t>
            </a:r>
            <a:r>
              <a:rPr lang="en-GB" dirty="0"/>
              <a:t> </a:t>
            </a:r>
            <a:r>
              <a:rPr lang="en-GB" dirty="0" smtClean="0"/>
              <a:t>(B/C) STRONG pass – not all A’ level courses – good for apprenticeships</a:t>
            </a:r>
            <a:endParaRPr lang="en-GB" dirty="0"/>
          </a:p>
          <a:p>
            <a:r>
              <a:rPr lang="en-GB" dirty="0" smtClean="0"/>
              <a:t>4 (C) STANDARD pass – level 3 qualifications</a:t>
            </a:r>
            <a:endParaRPr lang="en-GB" dirty="0"/>
          </a:p>
          <a:p>
            <a:r>
              <a:rPr lang="en-GB" dirty="0" smtClean="0"/>
              <a:t>3 or lower (D-G) </a:t>
            </a:r>
            <a:r>
              <a:rPr lang="en-GB" dirty="0"/>
              <a:t>will struggle to obtain apprenticeships and level 2 </a:t>
            </a:r>
            <a:r>
              <a:rPr lang="en-GB" dirty="0" smtClean="0"/>
              <a:t>courses – re-sit maths and English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Day- 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6347714" cy="3880773"/>
          </a:xfrm>
        </p:spPr>
        <p:txBody>
          <a:bodyPr/>
          <a:lstStyle/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</a:p>
          <a:p>
            <a:r>
              <a:rPr lang="en-GB" dirty="0" smtClean="0"/>
              <a:t>How will you improve?</a:t>
            </a:r>
          </a:p>
          <a:p>
            <a:r>
              <a:rPr lang="en-GB" dirty="0" smtClean="0"/>
              <a:t>Do you have the correct resources?</a:t>
            </a:r>
          </a:p>
          <a:p>
            <a:r>
              <a:rPr lang="en-GB" dirty="0" smtClean="0"/>
              <a:t>Homework**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Exams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1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Additional Learning Opportunities</a:t>
            </a:r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015" y="-13728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 Preparation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38300" y="3235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22603" r="18747" b="8390"/>
          <a:stretch/>
        </p:blipFill>
        <p:spPr bwMode="auto">
          <a:xfrm>
            <a:off x="592634" y="1631415"/>
            <a:ext cx="8066762" cy="504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314096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DON’T WORRY – YOU CAN GET YOUR A3 COPY TONIGHT 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End of exams? End of June - TBC after entries (probably 19</a:t>
            </a:r>
            <a:r>
              <a:rPr lang="en-GB" baseline="30000" dirty="0" smtClean="0"/>
              <a:t>th</a:t>
            </a:r>
            <a:r>
              <a:rPr lang="en-GB" dirty="0" smtClean="0"/>
              <a:t> June)</a:t>
            </a:r>
          </a:p>
          <a:p>
            <a:endParaRPr lang="en-GB" dirty="0" smtClean="0"/>
          </a:p>
          <a:p>
            <a:r>
              <a:rPr lang="en-GB" dirty="0" smtClean="0"/>
              <a:t>Don’t miss Prom – Wednesday 1stJuly </a:t>
            </a:r>
          </a:p>
          <a:p>
            <a:endParaRPr lang="en-GB" dirty="0"/>
          </a:p>
          <a:p>
            <a:r>
              <a:rPr lang="en-GB" dirty="0" smtClean="0"/>
              <a:t>Results day – Thursday </a:t>
            </a:r>
            <a:r>
              <a:rPr lang="en-GB" dirty="0"/>
              <a:t>A</a:t>
            </a:r>
            <a:r>
              <a:rPr lang="en-GB" dirty="0" smtClean="0"/>
              <a:t>ugust 2oth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Needs to be completed by Christmas or earlier – </a:t>
            </a:r>
            <a:r>
              <a:rPr lang="en-GB" dirty="0" err="1" smtClean="0"/>
              <a:t>e,g</a:t>
            </a:r>
            <a:r>
              <a:rPr lang="en-GB" dirty="0" smtClean="0"/>
              <a:t>,  Art, P.E., Engineering, Music, Drama, </a:t>
            </a:r>
            <a:r>
              <a:rPr lang="en-GB" dirty="0"/>
              <a:t>A</a:t>
            </a:r>
            <a:r>
              <a:rPr lang="en-GB" dirty="0" smtClean="0"/>
              <a:t>nimal Care, Business.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2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Balance between GCSE and BTEC to reduce workload and support  outcomes.</a:t>
            </a:r>
          </a:p>
          <a:p>
            <a:r>
              <a:rPr lang="en-GB" dirty="0" smtClean="0"/>
              <a:t>We have already completed exams – this will make next year a lot easier.</a:t>
            </a:r>
          </a:p>
          <a:p>
            <a:r>
              <a:rPr lang="en-GB" dirty="0" smtClean="0"/>
              <a:t>More exams before February.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Number of Exams – average 26 per pupil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1506</TotalTime>
  <Words>1199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Year 11 Success Event </vt:lpstr>
      <vt:lpstr>Yr. 11 Success Evening </vt:lpstr>
      <vt:lpstr>Best Results Ever!</vt:lpstr>
      <vt:lpstr>Results Day- August 2020</vt:lpstr>
      <vt:lpstr>Mock Exams</vt:lpstr>
      <vt:lpstr>Additional Learning Opportunities</vt:lpstr>
      <vt:lpstr>Holidays</vt:lpstr>
      <vt:lpstr>Coursework</vt:lpstr>
      <vt:lpstr>Number of Exams – average 26 per pupil</vt:lpstr>
      <vt:lpstr>Revision</vt:lpstr>
      <vt:lpstr>Knowledge Vs Familiarity </vt:lpstr>
      <vt:lpstr>PowerPoint Presentation</vt:lpstr>
      <vt:lpstr>Stages of Revisions </vt:lpstr>
      <vt:lpstr>Retrieval Practical </vt:lpstr>
      <vt:lpstr>PowerPoint Presentation</vt:lpstr>
      <vt:lpstr>PowerPoint Presentation</vt:lpstr>
      <vt:lpstr>PowerPoint Presentation</vt:lpstr>
      <vt:lpstr>Year 11 Support Booklet</vt:lpstr>
      <vt:lpstr>Phones </vt:lpstr>
      <vt:lpstr>Important Dates</vt:lpstr>
      <vt:lpstr>Mock results</vt:lpstr>
      <vt:lpstr>Mock Results</vt:lpstr>
      <vt:lpstr>Results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Techniques   Tips to help you revise in a  more effective manner</dc:title>
  <dc:creator>Jennifer Williams</dc:creator>
  <cp:lastModifiedBy>Mrs K Brereton</cp:lastModifiedBy>
  <cp:revision>59</cp:revision>
  <cp:lastPrinted>2019-09-12T15:16:29Z</cp:lastPrinted>
  <dcterms:created xsi:type="dcterms:W3CDTF">2014-11-21T15:55:56Z</dcterms:created>
  <dcterms:modified xsi:type="dcterms:W3CDTF">2019-09-13T07:25:10Z</dcterms:modified>
</cp:coreProperties>
</file>