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89" r:id="rId8"/>
    <p:sldId id="266" r:id="rId9"/>
    <p:sldId id="267" r:id="rId10"/>
    <p:sldId id="268" r:id="rId11"/>
    <p:sldId id="264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43585-4546-49F3-A7D3-9A226D4E282E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986B7-6409-42DA-A3D6-B8A2ED293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807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B92CA-1A37-461A-B2C8-1A7F2A30EFF6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7EC6B-86BA-4971-9CD2-9CC3FC837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437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7EC6B-86BA-4971-9CD2-9CC3FC837CE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27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58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1701304"/>
            <a:ext cx="3168353" cy="37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651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8144" y="6329089"/>
            <a:ext cx="3106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WE CARE. WE SUPPORT. WE ACHIEVE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89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36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9113" y="771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60575"/>
            <a:ext cx="822960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pic>
        <p:nvPicPr>
          <p:cNvPr id="102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6363"/>
            <a:ext cx="8493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5288" y="307975"/>
            <a:ext cx="4233862" cy="77946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15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500" dirty="0" smtClean="0">
                <a:solidFill>
                  <a:schemeClr val="tx2"/>
                </a:solidFill>
                <a:latin typeface="+mn-lt"/>
              </a:rPr>
              <a:t>HAYDOCK HIGH SCHOOL</a:t>
            </a:r>
            <a:endParaRPr lang="en-GB" sz="35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2238" y="6381750"/>
            <a:ext cx="8928100" cy="38893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 dirty="0" smtClean="0">
                <a:solidFill>
                  <a:srgbClr val="FF0000"/>
                </a:solidFill>
                <a:cs typeface="+mn-cs"/>
              </a:rPr>
              <a:t>www.haydockhigh.org.uk                </a:t>
            </a:r>
            <a:r>
              <a:rPr lang="en-GB" altLang="en-US" sz="2500" b="1" dirty="0" smtClean="0">
                <a:solidFill>
                  <a:srgbClr val="FF0000"/>
                </a:solidFill>
                <a:cs typeface="+mn-cs"/>
              </a:rPr>
              <a:t>WE CARE. WE SUPPORT. WE ACHIEVE.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myGCSEscience" TargetMode="External"/><Relationship Id="rId2" Type="http://schemas.openxmlformats.org/officeDocument/2006/relationships/hyperlink" Target="http://www.bbc.co.uk/bitesize/gcse/science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s-cool.co.uk/gcse" TargetMode="External"/><Relationship Id="rId4" Type="http://schemas.openxmlformats.org/officeDocument/2006/relationships/hyperlink" Target="http://www.darvill.clara.net/myon.ht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Welcome to Key Stage Four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Finnigan</a:t>
            </a:r>
          </a:p>
          <a:p>
            <a:r>
              <a:rPr lang="en-GB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</a:t>
            </a:r>
            <a:r>
              <a:rPr lang="en-GB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Headteacher</a:t>
            </a:r>
            <a:endParaRPr lang="en-GB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3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20" y="620688"/>
            <a:ext cx="4751412" cy="55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51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can you support your child’s achievement and progress?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136904" cy="5040560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 your child’s  school  work and  progress  regularly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your son/daughter to make use of resources at school, e.g.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learning resource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you can buy or borrow the revision guides the school recommends. 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your son/daughter to use revision websites recommended by the school.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necessary, help your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son/daughter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access and begin to use these websites.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re-visiting of lesson notes and re-reading of set texts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Keep communicating with school, email Head of Department with concerns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9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you support your child’s achievement and progress?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5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things are not going to plan: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Try to refocus your son/daughter on their longer term goals and targets and help him/her to identify the things to do to achieve these.</a:t>
            </a:r>
          </a:p>
          <a:p>
            <a:pPr font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alk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you son/daughter about whether he/she need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from others to get back on track, e.g. their teacher or 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Head of Year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him/her to pinpoint the problems to discuss with their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Encourage your son/daughter to review his/her progress with you.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ambitious for the future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456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b="1" dirty="0" smtClean="0"/>
              <a:t>GCSE Maths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7382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268761"/>
            <a:ext cx="7772400" cy="720080"/>
          </a:xfrm>
        </p:spPr>
        <p:txBody>
          <a:bodyPr/>
          <a:lstStyle/>
          <a:p>
            <a:r>
              <a:rPr lang="en-GB" b="1" dirty="0" smtClean="0"/>
              <a:t>Changes to the Maths GCSE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7776864" cy="1752600"/>
          </a:xfrm>
        </p:spPr>
        <p:txBody>
          <a:bodyPr/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Foundation Papers will be graded 1-5 and Higher Papers graded 4-9.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Greater subject content with new topics added to Foundation </a:t>
            </a:r>
            <a:r>
              <a:rPr lang="en-GB" sz="2800" dirty="0" smtClean="0">
                <a:solidFill>
                  <a:schemeClr val="tx1"/>
                </a:solidFill>
              </a:rPr>
              <a:t>Tier</a:t>
            </a:r>
            <a:endParaRPr lang="en-GB" sz="28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More problem solving style questions </a:t>
            </a:r>
            <a:endParaRPr lang="en-GB" sz="2800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Pupils </a:t>
            </a:r>
            <a:r>
              <a:rPr lang="en-GB" sz="2800" dirty="0">
                <a:solidFill>
                  <a:schemeClr val="tx1"/>
                </a:solidFill>
              </a:rPr>
              <a:t>will have to present arguments &amp; </a:t>
            </a:r>
            <a:r>
              <a:rPr lang="en-GB" sz="2800" dirty="0" smtClean="0">
                <a:solidFill>
                  <a:schemeClr val="tx1"/>
                </a:solidFill>
              </a:rPr>
              <a:t>proofs</a:t>
            </a:r>
            <a:endParaRPr lang="en-GB" sz="28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Questions will </a:t>
            </a:r>
            <a:r>
              <a:rPr lang="en-GB" sz="2800" dirty="0" smtClean="0">
                <a:solidFill>
                  <a:schemeClr val="tx1"/>
                </a:solidFill>
              </a:rPr>
              <a:t>regularly </a:t>
            </a:r>
            <a:r>
              <a:rPr lang="en-GB" sz="2800" dirty="0">
                <a:solidFill>
                  <a:schemeClr val="tx1"/>
                </a:solidFill>
              </a:rPr>
              <a:t>assess more than one area of m</a:t>
            </a:r>
            <a:r>
              <a:rPr lang="en-GB" sz="2800" dirty="0" smtClean="0">
                <a:solidFill>
                  <a:schemeClr val="tx1"/>
                </a:solidFill>
              </a:rPr>
              <a:t>aths</a:t>
            </a:r>
            <a:endParaRPr lang="en-GB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2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1"/>
            <a:ext cx="7772400" cy="720079"/>
          </a:xfrm>
        </p:spPr>
        <p:txBody>
          <a:bodyPr/>
          <a:lstStyle/>
          <a:p>
            <a:r>
              <a:rPr lang="en-GB" b="1" dirty="0" smtClean="0"/>
              <a:t>Subject content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19164"/>
              </p:ext>
            </p:extLst>
          </p:nvPr>
        </p:nvGraphicFramePr>
        <p:xfrm>
          <a:off x="611560" y="2060848"/>
          <a:ext cx="8064896" cy="3888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3483"/>
                <a:gridCol w="2203181"/>
                <a:gridCol w="2088232"/>
              </a:tblGrid>
              <a:tr h="1089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Content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Foundation %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Higher %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Number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25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15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Algebra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20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30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Ratio</a:t>
                      </a:r>
                      <a:r>
                        <a:rPr lang="en-GB" sz="2800" baseline="0" dirty="0" smtClean="0">
                          <a:effectLst/>
                        </a:rPr>
                        <a:t> &amp; </a:t>
                      </a:r>
                      <a:r>
                        <a:rPr lang="en-GB" sz="2800" dirty="0" smtClean="0">
                          <a:effectLst/>
                        </a:rPr>
                        <a:t>Proportion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25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20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Geometry &amp; Measures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15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20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Probability &amp; Statistics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15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15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54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96753"/>
            <a:ext cx="7772400" cy="648071"/>
          </a:xfrm>
        </p:spPr>
        <p:txBody>
          <a:bodyPr/>
          <a:lstStyle/>
          <a:p>
            <a:r>
              <a:rPr lang="en-GB" b="1" dirty="0" smtClean="0"/>
              <a:t>Assessments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064896" cy="1752600"/>
          </a:xfrm>
        </p:spPr>
        <p:txBody>
          <a:bodyPr/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Most students will entered for AQA GCSE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Foundation </a:t>
            </a:r>
            <a:r>
              <a:rPr lang="en-GB" dirty="0">
                <a:solidFill>
                  <a:schemeClr val="tx1"/>
                </a:solidFill>
              </a:rPr>
              <a:t>Papers will be graded 1-5 and Higher Papers graded 4-9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Each tier is tested by 3 exam papers.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Each </a:t>
            </a:r>
            <a:r>
              <a:rPr lang="en-GB" dirty="0" smtClean="0">
                <a:solidFill>
                  <a:schemeClr val="tx1"/>
                </a:solidFill>
              </a:rPr>
              <a:t>paper </a:t>
            </a:r>
            <a:r>
              <a:rPr lang="en-GB" dirty="0">
                <a:solidFill>
                  <a:schemeClr val="tx1"/>
                </a:solidFill>
              </a:rPr>
              <a:t>is 1 hour 30 </a:t>
            </a:r>
            <a:r>
              <a:rPr lang="en-GB" dirty="0" err="1">
                <a:solidFill>
                  <a:schemeClr val="tx1"/>
                </a:solidFill>
              </a:rPr>
              <a:t>mins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&amp; 80 </a:t>
            </a:r>
            <a:r>
              <a:rPr lang="en-GB" dirty="0">
                <a:solidFill>
                  <a:schemeClr val="tx1"/>
                </a:solidFill>
              </a:rPr>
              <a:t>marks.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There is </a:t>
            </a:r>
            <a:r>
              <a:rPr lang="en-GB" b="1" dirty="0">
                <a:solidFill>
                  <a:schemeClr val="tx1"/>
                </a:solidFill>
              </a:rPr>
              <a:t>one</a:t>
            </a:r>
            <a:r>
              <a:rPr lang="en-GB" dirty="0">
                <a:solidFill>
                  <a:schemeClr val="tx1"/>
                </a:solidFill>
              </a:rPr>
              <a:t> non-calculator </a:t>
            </a:r>
            <a:r>
              <a:rPr lang="en-GB" dirty="0" smtClean="0">
                <a:solidFill>
                  <a:schemeClr val="tx1"/>
                </a:solidFill>
              </a:rPr>
              <a:t>&amp; paper </a:t>
            </a:r>
            <a:r>
              <a:rPr lang="en-GB" b="1" dirty="0">
                <a:solidFill>
                  <a:schemeClr val="tx1"/>
                </a:solidFill>
              </a:rPr>
              <a:t>two</a:t>
            </a:r>
            <a:r>
              <a:rPr lang="en-GB" dirty="0">
                <a:solidFill>
                  <a:schemeClr val="tx1"/>
                </a:solidFill>
              </a:rPr>
              <a:t> calculator papers. 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All papers are weighted equally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936104"/>
          </a:xfrm>
        </p:spPr>
        <p:txBody>
          <a:bodyPr/>
          <a:lstStyle/>
          <a:p>
            <a:r>
              <a:rPr lang="en-GB" b="1" dirty="0" smtClean="0"/>
              <a:t>Equipment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348880"/>
            <a:ext cx="8280920" cy="3888432"/>
          </a:xfrm>
        </p:spPr>
        <p:txBody>
          <a:bodyPr/>
          <a:lstStyle/>
          <a:p>
            <a:pPr lvl="0" algn="l"/>
            <a:r>
              <a:rPr lang="en-GB" altLang="en-US" dirty="0">
                <a:solidFill>
                  <a:schemeClr val="tx1"/>
                </a:solidFill>
              </a:rPr>
              <a:t>For each exam pupils should have: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Black Pen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Pencil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Ruler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Protractor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Compass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Scientific Calculator (Paper 2 </a:t>
            </a:r>
            <a:r>
              <a:rPr lang="en-GB" altLang="en-US" dirty="0" smtClean="0">
                <a:solidFill>
                  <a:schemeClr val="tx1"/>
                </a:solidFill>
              </a:rPr>
              <a:t>&amp; 3 only</a:t>
            </a:r>
            <a:r>
              <a:rPr lang="en-GB" altLang="en-US" dirty="0">
                <a:solidFill>
                  <a:schemeClr val="tx1"/>
                </a:solidFill>
              </a:rPr>
              <a:t>)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08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1"/>
            <a:ext cx="7772400" cy="936104"/>
          </a:xfrm>
        </p:spPr>
        <p:txBody>
          <a:bodyPr/>
          <a:lstStyle/>
          <a:p>
            <a:r>
              <a:rPr lang="en-US" altLang="en-US" b="1" dirty="0"/>
              <a:t>Useful Websites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704856" cy="3600400"/>
          </a:xfrm>
        </p:spPr>
        <p:txBody>
          <a:bodyPr/>
          <a:lstStyle/>
          <a:p>
            <a:pPr lvl="0" algn="l"/>
            <a:r>
              <a:rPr lang="en-GB" altLang="en-US" dirty="0">
                <a:solidFill>
                  <a:schemeClr val="tx1"/>
                </a:solidFill>
              </a:rPr>
              <a:t>Use the following websites for practice questions and video clips: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sz="3200" b="1" dirty="0">
                <a:solidFill>
                  <a:srgbClr val="0070C0"/>
                </a:solidFill>
              </a:rPr>
              <a:t>www.mathswatchvle.com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sz="3200" b="1" dirty="0">
                <a:solidFill>
                  <a:srgbClr val="0070C0"/>
                </a:solidFill>
              </a:rPr>
              <a:t>www.mathsbox.org.uk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sz="3200" b="1" dirty="0">
                <a:solidFill>
                  <a:srgbClr val="0070C0"/>
                </a:solidFill>
              </a:rPr>
              <a:t>www.justmaths.co.uk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sz="3200" b="1" dirty="0">
                <a:solidFill>
                  <a:srgbClr val="0070C0"/>
                </a:solidFill>
              </a:rPr>
              <a:t>www.mymaths.co.uk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86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874639"/>
          </a:xfrm>
        </p:spPr>
        <p:txBody>
          <a:bodyPr/>
          <a:lstStyle/>
          <a:p>
            <a:r>
              <a:rPr lang="en-GB" b="1" dirty="0">
                <a:latin typeface="SassoonPrimaryInfant" pitchFamily="2" charset="0"/>
              </a:rPr>
              <a:t>GCSE English Language and Literature Overview </a:t>
            </a:r>
            <a:br>
              <a:rPr lang="en-GB" b="1" dirty="0">
                <a:latin typeface="SassoonPrimaryInfant" pitchFamily="2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18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6610" y="1340768"/>
            <a:ext cx="6290704" cy="4391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2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289032" cy="4879923"/>
          </a:xfrm>
        </p:spPr>
        <p:txBody>
          <a:bodyPr/>
          <a:lstStyle/>
          <a:p>
            <a:pPr marL="342900" lvl="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ysClr val="windowText" lastClr="000000"/>
                </a:solidFill>
                <a:latin typeface="SassoonPrimaryInfant" pitchFamily="2" charset="0"/>
              </a:rPr>
              <a:t>English Language 100% </a:t>
            </a:r>
            <a:r>
              <a:rPr lang="en-GB" sz="3600" b="1" dirty="0" smtClean="0">
                <a:solidFill>
                  <a:sysClr val="windowText" lastClr="000000"/>
                </a:solidFill>
                <a:latin typeface="SassoonPrimaryInfant" pitchFamily="2" charset="0"/>
              </a:rPr>
              <a:t>exam</a:t>
            </a:r>
            <a:r>
              <a:rPr lang="en-GB" sz="2800" b="1" dirty="0">
                <a:solidFill>
                  <a:sysClr val="windowText" lastClr="000000"/>
                </a:solidFill>
                <a:latin typeface="SassoonPrimaryInfant" pitchFamily="2" charset="0"/>
              </a:rPr>
              <a:t/>
            </a:r>
            <a:br>
              <a:rPr lang="en-GB" sz="2800" b="1" dirty="0">
                <a:solidFill>
                  <a:sysClr val="windowText" lastClr="000000"/>
                </a:solidFill>
                <a:latin typeface="SassoonPrimaryInfant" pitchFamily="2" charset="0"/>
              </a:rPr>
            </a:br>
            <a:r>
              <a:rPr lang="en-GB" sz="800" b="1" dirty="0" smtClean="0">
                <a:solidFill>
                  <a:sysClr val="windowText" lastClr="000000"/>
                </a:solidFill>
                <a:latin typeface="SassoonPrimaryInfant" pitchFamily="2" charset="0"/>
              </a:rPr>
              <a:t/>
            </a:r>
            <a:br>
              <a:rPr lang="en-GB" sz="800" b="1" dirty="0" smtClean="0">
                <a:solidFill>
                  <a:sysClr val="windowText" lastClr="000000"/>
                </a:solidFill>
                <a:latin typeface="SassoonPrimaryInfant" pitchFamily="2" charset="0"/>
              </a:rPr>
            </a:br>
            <a:r>
              <a:rPr lang="en-GB" sz="2800" b="1" dirty="0" smtClean="0">
                <a:solidFill>
                  <a:sysClr val="windowText" lastClr="000000"/>
                </a:solidFill>
                <a:latin typeface="SassoonPrimaryInfant" pitchFamily="2" charset="0"/>
              </a:rPr>
              <a:t>Two</a:t>
            </a:r>
            <a:r>
              <a:rPr lang="en-GB" sz="2800" dirty="0" smtClean="0">
                <a:solidFill>
                  <a:sysClr val="windowText" lastClr="000000"/>
                </a:solidFill>
                <a:latin typeface="SassoonPrimaryInfant" pitchFamily="2" charset="0"/>
              </a:rPr>
              <a:t> </a:t>
            </a:r>
            <a:r>
              <a:rPr lang="en-GB" sz="2800" dirty="0">
                <a:solidFill>
                  <a:sysClr val="windowText" lastClr="000000"/>
                </a:solidFill>
                <a:latin typeface="SassoonPrimaryInfant" pitchFamily="2" charset="0"/>
              </a:rPr>
              <a:t>components to the exam.</a:t>
            </a:r>
            <a:br>
              <a:rPr lang="en-GB" sz="2800" dirty="0">
                <a:solidFill>
                  <a:sysClr val="windowText" lastClr="000000"/>
                </a:solidFill>
                <a:latin typeface="SassoonPrimaryInfant" pitchFamily="2" charset="0"/>
              </a:rPr>
            </a:br>
            <a:r>
              <a:rPr lang="en-GB" sz="2800" dirty="0">
                <a:solidFill>
                  <a:sysClr val="windowText" lastClr="000000"/>
                </a:solidFill>
                <a:latin typeface="SassoonPrimaryInfant" pitchFamily="2" charset="0"/>
              </a:rPr>
              <a:t>Each component is split into section A and section B. </a:t>
            </a:r>
            <a:r>
              <a:rPr lang="en-GB" sz="800" dirty="0" smtClean="0">
                <a:solidFill>
                  <a:sysClr val="windowText" lastClr="000000"/>
                </a:solidFill>
                <a:latin typeface="SassoonPrimaryInfant" pitchFamily="2" charset="0"/>
              </a:rPr>
              <a:t/>
            </a:r>
            <a:br>
              <a:rPr lang="en-GB" sz="800" dirty="0" smtClean="0">
                <a:solidFill>
                  <a:sysClr val="windowText" lastClr="000000"/>
                </a:solidFill>
                <a:latin typeface="SassoonPrimaryInfant" pitchFamily="2" charset="0"/>
              </a:rPr>
            </a:br>
            <a:r>
              <a:rPr lang="en-GB" sz="1400" b="1" dirty="0">
                <a:solidFill>
                  <a:sysClr val="windowText" lastClr="000000"/>
                </a:solidFill>
                <a:latin typeface="SassoonPrimaryInfant" pitchFamily="2" charset="0"/>
              </a:rPr>
              <a:t/>
            </a:r>
            <a:br>
              <a:rPr lang="en-GB" sz="1400" b="1" dirty="0">
                <a:solidFill>
                  <a:sysClr val="windowText" lastClr="000000"/>
                </a:solidFill>
                <a:latin typeface="SassoonPrimaryInfant" pitchFamily="2" charset="0"/>
              </a:rPr>
            </a:br>
            <a:r>
              <a:rPr lang="en-GB" sz="2800" b="1" dirty="0">
                <a:solidFill>
                  <a:sysClr val="windowText" lastClr="000000"/>
                </a:solidFill>
                <a:latin typeface="SassoonPrimaryInfant" pitchFamily="2" charset="0"/>
              </a:rPr>
              <a:t>Component 1 </a:t>
            </a:r>
            <a:r>
              <a:rPr lang="en-GB" sz="2800" dirty="0">
                <a:solidFill>
                  <a:sysClr val="windowText" lastClr="000000"/>
                </a:solidFill>
                <a:latin typeface="SassoonPrimaryInfant" pitchFamily="2" charset="0"/>
              </a:rPr>
              <a:t>(1 hour 45 minutes exam)</a:t>
            </a:r>
            <a:br>
              <a:rPr lang="en-GB" sz="2800" dirty="0">
                <a:solidFill>
                  <a:sysClr val="windowText" lastClr="000000"/>
                </a:solidFill>
                <a:latin typeface="SassoonPrimaryInfant" pitchFamily="2" charset="0"/>
              </a:rPr>
            </a:br>
            <a:r>
              <a:rPr lang="en-GB" sz="2800" dirty="0">
                <a:solidFill>
                  <a:sysClr val="windowText" lastClr="000000"/>
                </a:solidFill>
                <a:latin typeface="SassoonPrimaryInfant" pitchFamily="2" charset="0"/>
              </a:rPr>
              <a:t>20</a:t>
            </a:r>
            <a:r>
              <a:rPr lang="en-GB" sz="2800" baseline="30000" dirty="0">
                <a:solidFill>
                  <a:sysClr val="windowText" lastClr="000000"/>
                </a:solidFill>
                <a:latin typeface="SassoonPrimaryInfant" pitchFamily="2" charset="0"/>
              </a:rPr>
              <a:t>th</a:t>
            </a:r>
            <a:r>
              <a:rPr lang="en-GB" sz="2800" dirty="0">
                <a:solidFill>
                  <a:sysClr val="windowText" lastClr="000000"/>
                </a:solidFill>
                <a:latin typeface="SassoonPrimaryInfant" pitchFamily="2" charset="0"/>
              </a:rPr>
              <a:t> Century Literature Reading Study and Creative Prose Writing – 40</a:t>
            </a:r>
            <a:r>
              <a:rPr lang="en-GB" sz="2800" dirty="0" smtClean="0">
                <a:solidFill>
                  <a:sysClr val="windowText" lastClr="000000"/>
                </a:solidFill>
                <a:latin typeface="SassoonPrimaryInfant" pitchFamily="2" charset="0"/>
              </a:rPr>
              <a:t>%.</a:t>
            </a:r>
            <a:r>
              <a:rPr lang="en-GB" sz="800" dirty="0">
                <a:solidFill>
                  <a:sysClr val="windowText" lastClr="000000"/>
                </a:solidFill>
                <a:latin typeface="SassoonPrimaryInfant" pitchFamily="2" charset="0"/>
              </a:rPr>
              <a:t/>
            </a:r>
            <a:br>
              <a:rPr lang="en-GB" sz="800" dirty="0">
                <a:solidFill>
                  <a:sysClr val="windowText" lastClr="000000"/>
                </a:solidFill>
                <a:latin typeface="SassoonPrimaryInfant" pitchFamily="2" charset="0"/>
              </a:rPr>
            </a:br>
            <a:r>
              <a:rPr lang="en-GB" sz="2800" dirty="0">
                <a:solidFill>
                  <a:sysClr val="windowText" lastClr="000000"/>
                </a:solidFill>
                <a:latin typeface="SassoonPrimaryInfant" pitchFamily="2" charset="0"/>
              </a:rPr>
              <a:t/>
            </a:r>
            <a:br>
              <a:rPr lang="en-GB" sz="2800" dirty="0">
                <a:solidFill>
                  <a:sysClr val="windowText" lastClr="000000"/>
                </a:solidFill>
                <a:latin typeface="SassoonPrimaryInfant" pitchFamily="2" charset="0"/>
              </a:rPr>
            </a:br>
            <a:r>
              <a:rPr lang="en-GB" sz="2800" b="1" dirty="0">
                <a:solidFill>
                  <a:sysClr val="windowText" lastClr="000000"/>
                </a:solidFill>
                <a:latin typeface="SassoonPrimaryInfant" pitchFamily="2" charset="0"/>
              </a:rPr>
              <a:t>Component 2 </a:t>
            </a:r>
            <a:r>
              <a:rPr lang="en-GB" sz="2800" dirty="0">
                <a:solidFill>
                  <a:sysClr val="windowText" lastClr="000000"/>
                </a:solidFill>
                <a:latin typeface="SassoonPrimaryInfant" pitchFamily="2" charset="0"/>
              </a:rPr>
              <a:t>(2 hours exam)</a:t>
            </a:r>
            <a:br>
              <a:rPr lang="en-GB" sz="2800" dirty="0">
                <a:solidFill>
                  <a:sysClr val="windowText" lastClr="000000"/>
                </a:solidFill>
                <a:latin typeface="SassoonPrimaryInfant" pitchFamily="2" charset="0"/>
              </a:rPr>
            </a:br>
            <a:r>
              <a:rPr lang="en-GB" sz="2800" dirty="0">
                <a:solidFill>
                  <a:sysClr val="windowText" lastClr="000000"/>
                </a:solidFill>
                <a:latin typeface="SassoonPrimaryInfant" pitchFamily="2" charset="0"/>
              </a:rPr>
              <a:t>19</a:t>
            </a:r>
            <a:r>
              <a:rPr lang="en-GB" sz="2800" baseline="30000" dirty="0">
                <a:solidFill>
                  <a:sysClr val="windowText" lastClr="000000"/>
                </a:solidFill>
                <a:latin typeface="SassoonPrimaryInfant" pitchFamily="2" charset="0"/>
              </a:rPr>
              <a:t>th</a:t>
            </a:r>
            <a:r>
              <a:rPr lang="en-GB" sz="2800" dirty="0">
                <a:solidFill>
                  <a:sysClr val="windowText" lastClr="000000"/>
                </a:solidFill>
                <a:latin typeface="SassoonPrimaryInfant" pitchFamily="2" charset="0"/>
              </a:rPr>
              <a:t> and 21</a:t>
            </a:r>
            <a:r>
              <a:rPr lang="en-GB" sz="2800" baseline="30000" dirty="0">
                <a:solidFill>
                  <a:sysClr val="windowText" lastClr="000000"/>
                </a:solidFill>
                <a:latin typeface="SassoonPrimaryInfant" pitchFamily="2" charset="0"/>
              </a:rPr>
              <a:t>st</a:t>
            </a:r>
            <a:r>
              <a:rPr lang="en-GB" sz="2800" dirty="0">
                <a:solidFill>
                  <a:sysClr val="windowText" lastClr="000000"/>
                </a:solidFill>
                <a:latin typeface="SassoonPrimaryInfant" pitchFamily="2" charset="0"/>
              </a:rPr>
              <a:t> Century Non-Fiction Reading Study and Transactional/Persuasive Writing – 60%.</a:t>
            </a:r>
            <a:r>
              <a:rPr lang="en-GB" sz="4800" dirty="0">
                <a:solidFill>
                  <a:sysClr val="windowText" lastClr="000000"/>
                </a:solidFill>
                <a:latin typeface="SassoonPrimaryInfant" pitchFamily="2" charset="0"/>
              </a:rPr>
              <a:t/>
            </a:r>
            <a:br>
              <a:rPr lang="en-GB" sz="4800" dirty="0">
                <a:solidFill>
                  <a:sysClr val="windowText" lastClr="000000"/>
                </a:solidFill>
                <a:latin typeface="SassoonPrimaryInfant" pitchFamily="2" charset="0"/>
              </a:rPr>
            </a:b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20828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7772400" cy="4464496"/>
          </a:xfrm>
        </p:spPr>
        <p:txBody>
          <a:bodyPr/>
          <a:lstStyle/>
          <a:p>
            <a:pPr marL="342900" lvl="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ysClr val="windowText" lastClr="000000"/>
                </a:solidFill>
                <a:latin typeface="SassoonPrimaryType" pitchFamily="2" charset="0"/>
              </a:rPr>
              <a:t>English Literature 100% exam</a:t>
            </a:r>
            <a:br>
              <a:rPr lang="en-GB" sz="3600" b="1" dirty="0">
                <a:solidFill>
                  <a:sysClr val="windowText" lastClr="000000"/>
                </a:solidFill>
                <a:latin typeface="SassoonPrimaryType" pitchFamily="2" charset="0"/>
              </a:rPr>
            </a:br>
            <a:r>
              <a:rPr lang="en-GB" sz="2800" b="1" dirty="0">
                <a:solidFill>
                  <a:sysClr val="windowText" lastClr="000000"/>
                </a:solidFill>
                <a:latin typeface="SassoonPrimaryType" pitchFamily="2" charset="0"/>
              </a:rPr>
              <a:t/>
            </a:r>
            <a:br>
              <a:rPr lang="en-GB" sz="2800" b="1" dirty="0">
                <a:solidFill>
                  <a:sysClr val="windowText" lastClr="000000"/>
                </a:solidFill>
                <a:latin typeface="SassoonPrimaryType" pitchFamily="2" charset="0"/>
              </a:rPr>
            </a:br>
            <a:r>
              <a:rPr lang="en-GB" sz="2800" b="1" dirty="0">
                <a:solidFill>
                  <a:sysClr val="windowText" lastClr="000000"/>
                </a:solidFill>
                <a:latin typeface="SassoonPrimaryType" pitchFamily="2" charset="0"/>
              </a:rPr>
              <a:t>Two </a:t>
            </a:r>
            <a:r>
              <a:rPr lang="en-GB" sz="2800" dirty="0">
                <a:solidFill>
                  <a:sysClr val="windowText" lastClr="000000"/>
                </a:solidFill>
                <a:latin typeface="SassoonPrimaryType" pitchFamily="2" charset="0"/>
              </a:rPr>
              <a:t>components to the exam</a:t>
            </a:r>
            <a:r>
              <a:rPr lang="en-GB" sz="2800" dirty="0" smtClean="0">
                <a:solidFill>
                  <a:sysClr val="windowText" lastClr="000000"/>
                </a:solidFill>
                <a:latin typeface="SassoonPrimaryType" pitchFamily="2" charset="0"/>
              </a:rPr>
              <a:t>.</a:t>
            </a:r>
            <a:r>
              <a:rPr lang="en-GB" sz="800" dirty="0">
                <a:solidFill>
                  <a:sysClr val="windowText" lastClr="000000"/>
                </a:solidFill>
                <a:latin typeface="SassoonPrimaryType" pitchFamily="2" charset="0"/>
              </a:rPr>
              <a:t/>
            </a:r>
            <a:br>
              <a:rPr lang="en-GB" sz="800" dirty="0">
                <a:solidFill>
                  <a:sysClr val="windowText" lastClr="000000"/>
                </a:solidFill>
                <a:latin typeface="SassoonPrimaryType" pitchFamily="2" charset="0"/>
              </a:rPr>
            </a:br>
            <a:r>
              <a:rPr lang="en-GB" sz="2800" dirty="0">
                <a:solidFill>
                  <a:sysClr val="windowText" lastClr="000000"/>
                </a:solidFill>
                <a:latin typeface="SassoonPrimaryType" pitchFamily="2" charset="0"/>
              </a:rPr>
              <a:t/>
            </a:r>
            <a:br>
              <a:rPr lang="en-GB" sz="2800" dirty="0">
                <a:solidFill>
                  <a:sysClr val="windowText" lastClr="000000"/>
                </a:solidFill>
                <a:latin typeface="SassoonPrimaryType" pitchFamily="2" charset="0"/>
              </a:rPr>
            </a:br>
            <a:r>
              <a:rPr lang="en-GB" sz="2800" b="1" dirty="0">
                <a:solidFill>
                  <a:sysClr val="windowText" lastClr="000000"/>
                </a:solidFill>
                <a:latin typeface="SassoonPrimaryType" pitchFamily="2" charset="0"/>
              </a:rPr>
              <a:t>Component 1</a:t>
            </a:r>
            <a:r>
              <a:rPr lang="en-GB" sz="2800" dirty="0">
                <a:solidFill>
                  <a:sysClr val="windowText" lastClr="000000"/>
                </a:solidFill>
                <a:latin typeface="SassoonPrimaryType" pitchFamily="2" charset="0"/>
              </a:rPr>
              <a:t> (2 hours exam)</a:t>
            </a:r>
            <a:br>
              <a:rPr lang="en-GB" sz="2800" dirty="0">
                <a:solidFill>
                  <a:sysClr val="windowText" lastClr="000000"/>
                </a:solidFill>
                <a:latin typeface="SassoonPrimaryType" pitchFamily="2" charset="0"/>
              </a:rPr>
            </a:br>
            <a:r>
              <a:rPr lang="en-GB" sz="2800" dirty="0">
                <a:solidFill>
                  <a:sysClr val="windowText" lastClr="000000"/>
                </a:solidFill>
                <a:latin typeface="SassoonPrimaryType" pitchFamily="2" charset="0"/>
              </a:rPr>
              <a:t>Shakespeare and Poetry – 40</a:t>
            </a:r>
            <a:r>
              <a:rPr lang="en-GB" sz="2800" dirty="0" smtClean="0">
                <a:solidFill>
                  <a:sysClr val="windowText" lastClr="000000"/>
                </a:solidFill>
                <a:latin typeface="SassoonPrimaryType" pitchFamily="2" charset="0"/>
              </a:rPr>
              <a:t>%.</a:t>
            </a:r>
            <a:r>
              <a:rPr lang="en-GB" sz="800" dirty="0">
                <a:solidFill>
                  <a:sysClr val="windowText" lastClr="000000"/>
                </a:solidFill>
                <a:latin typeface="SassoonPrimaryType" pitchFamily="2" charset="0"/>
              </a:rPr>
              <a:t/>
            </a:r>
            <a:br>
              <a:rPr lang="en-GB" sz="800" dirty="0">
                <a:solidFill>
                  <a:sysClr val="windowText" lastClr="000000"/>
                </a:solidFill>
                <a:latin typeface="SassoonPrimaryType" pitchFamily="2" charset="0"/>
              </a:rPr>
            </a:br>
            <a:r>
              <a:rPr lang="en-GB" sz="2800" dirty="0">
                <a:solidFill>
                  <a:sysClr val="windowText" lastClr="000000"/>
                </a:solidFill>
                <a:latin typeface="SassoonPrimaryType" pitchFamily="2" charset="0"/>
              </a:rPr>
              <a:t/>
            </a:r>
            <a:br>
              <a:rPr lang="en-GB" sz="2800" dirty="0">
                <a:solidFill>
                  <a:sysClr val="windowText" lastClr="000000"/>
                </a:solidFill>
                <a:latin typeface="SassoonPrimaryType" pitchFamily="2" charset="0"/>
              </a:rPr>
            </a:br>
            <a:r>
              <a:rPr lang="en-GB" sz="2800" b="1" dirty="0">
                <a:solidFill>
                  <a:sysClr val="windowText" lastClr="000000"/>
                </a:solidFill>
                <a:latin typeface="SassoonPrimaryType" pitchFamily="2" charset="0"/>
              </a:rPr>
              <a:t>Component 2 </a:t>
            </a:r>
            <a:r>
              <a:rPr lang="en-GB" sz="2800" dirty="0">
                <a:solidFill>
                  <a:sysClr val="windowText" lastClr="000000"/>
                </a:solidFill>
                <a:latin typeface="SassoonPrimaryType" pitchFamily="2" charset="0"/>
              </a:rPr>
              <a:t>(2 hours and 30 minutes exam)</a:t>
            </a:r>
            <a:br>
              <a:rPr lang="en-GB" sz="2800" dirty="0">
                <a:solidFill>
                  <a:sysClr val="windowText" lastClr="000000"/>
                </a:solidFill>
                <a:latin typeface="SassoonPrimaryType" pitchFamily="2" charset="0"/>
              </a:rPr>
            </a:br>
            <a:r>
              <a:rPr lang="en-GB" sz="2800" dirty="0">
                <a:solidFill>
                  <a:sysClr val="windowText" lastClr="000000"/>
                </a:solidFill>
                <a:latin typeface="SassoonPrimaryType" pitchFamily="2" charset="0"/>
              </a:rPr>
              <a:t>Post 1914 Prose/Drama, 19</a:t>
            </a:r>
            <a:r>
              <a:rPr lang="en-GB" sz="2800" baseline="30000" dirty="0">
                <a:solidFill>
                  <a:sysClr val="windowText" lastClr="000000"/>
                </a:solidFill>
                <a:latin typeface="SassoonPrimaryType" pitchFamily="2" charset="0"/>
              </a:rPr>
              <a:t>th</a:t>
            </a:r>
            <a:r>
              <a:rPr lang="en-GB" sz="2800" dirty="0">
                <a:solidFill>
                  <a:sysClr val="windowText" lastClr="000000"/>
                </a:solidFill>
                <a:latin typeface="SassoonPrimaryType" pitchFamily="2" charset="0"/>
              </a:rPr>
              <a:t> Century Prose and Unseen Poetry – 60%. </a:t>
            </a:r>
            <a:r>
              <a:rPr lang="en-GB" dirty="0">
                <a:solidFill>
                  <a:sysClr val="windowText" lastClr="000000"/>
                </a:solidFill>
                <a:latin typeface="SassoonPrimaryType" pitchFamily="2" charset="0"/>
              </a:rPr>
              <a:t/>
            </a:r>
            <a:br>
              <a:rPr lang="en-GB" dirty="0">
                <a:solidFill>
                  <a:sysClr val="windowText" lastClr="000000"/>
                </a:solidFill>
                <a:latin typeface="SassoonPrimaryType" pitchFamily="2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78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424936" cy="4322911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b="1" dirty="0">
                <a:solidFill>
                  <a:sysClr val="windowText" lastClr="000000"/>
                </a:solidFill>
                <a:latin typeface="SassoonPrimaryInfant" pitchFamily="2" charset="0"/>
                <a:cs typeface="Arial" charset="0"/>
              </a:rPr>
              <a:t>GCSE English Literature Texts</a:t>
            </a:r>
            <a:br>
              <a:rPr lang="en-GB" b="1" dirty="0">
                <a:solidFill>
                  <a:sysClr val="windowText" lastClr="000000"/>
                </a:solidFill>
                <a:latin typeface="SassoonPrimaryInfant" pitchFamily="2" charset="0"/>
                <a:cs typeface="Arial" charset="0"/>
              </a:rPr>
            </a:br>
            <a:r>
              <a:rPr lang="en-GB" sz="2400" dirty="0">
                <a:solidFill>
                  <a:sysClr val="windowText" lastClr="000000"/>
                </a:solidFill>
                <a:latin typeface="SassoonPrimaryInfant" pitchFamily="2" charset="0"/>
                <a:cs typeface="Arial" charset="0"/>
              </a:rPr>
              <a:t/>
            </a:r>
            <a:br>
              <a:rPr lang="en-GB" sz="2400" dirty="0">
                <a:solidFill>
                  <a:sysClr val="windowText" lastClr="000000"/>
                </a:solidFill>
                <a:latin typeface="SassoonPrimaryInfant" pitchFamily="2" charset="0"/>
                <a:cs typeface="Arial" charset="0"/>
              </a:rPr>
            </a:br>
            <a:r>
              <a:rPr lang="en-GB" sz="3600" dirty="0">
                <a:solidFill>
                  <a:sysClr val="windowText" lastClr="000000"/>
                </a:solidFill>
                <a:latin typeface="SassoonPrimaryInfant" pitchFamily="2" charset="0"/>
                <a:cs typeface="Arial" charset="0"/>
              </a:rPr>
              <a:t>Romeo and Juliet – William Shakespeare</a:t>
            </a:r>
            <a:br>
              <a:rPr lang="en-GB" sz="3600" dirty="0">
                <a:solidFill>
                  <a:sysClr val="windowText" lastClr="000000"/>
                </a:solidFill>
                <a:latin typeface="SassoonPrimaryInfant" pitchFamily="2" charset="0"/>
                <a:cs typeface="Arial" charset="0"/>
              </a:rPr>
            </a:br>
            <a:r>
              <a:rPr lang="en-GB" sz="3600" dirty="0">
                <a:solidFill>
                  <a:sysClr val="windowText" lastClr="000000"/>
                </a:solidFill>
                <a:latin typeface="SassoonPrimaryInfant" pitchFamily="2" charset="0"/>
                <a:cs typeface="Arial" charset="0"/>
              </a:rPr>
              <a:t/>
            </a:r>
            <a:br>
              <a:rPr lang="en-GB" sz="3600" dirty="0">
                <a:solidFill>
                  <a:sysClr val="windowText" lastClr="000000"/>
                </a:solidFill>
                <a:latin typeface="SassoonPrimaryInfant" pitchFamily="2" charset="0"/>
                <a:cs typeface="Arial" charset="0"/>
              </a:rPr>
            </a:br>
            <a:r>
              <a:rPr lang="en-GB" sz="3600" dirty="0">
                <a:solidFill>
                  <a:sysClr val="windowText" lastClr="000000"/>
                </a:solidFill>
                <a:latin typeface="SassoonPrimaryInfant" pitchFamily="2" charset="0"/>
                <a:cs typeface="Arial" charset="0"/>
              </a:rPr>
              <a:t>Blood Brothers – Willy Russell</a:t>
            </a:r>
            <a:br>
              <a:rPr lang="en-GB" sz="3600" dirty="0">
                <a:solidFill>
                  <a:sysClr val="windowText" lastClr="000000"/>
                </a:solidFill>
                <a:latin typeface="SassoonPrimaryInfant" pitchFamily="2" charset="0"/>
                <a:cs typeface="Arial" charset="0"/>
              </a:rPr>
            </a:br>
            <a:r>
              <a:rPr lang="en-GB" sz="3600" dirty="0">
                <a:solidFill>
                  <a:sysClr val="windowText" lastClr="000000"/>
                </a:solidFill>
                <a:latin typeface="SassoonPrimaryInfant" pitchFamily="2" charset="0"/>
                <a:cs typeface="Arial" charset="0"/>
              </a:rPr>
              <a:t/>
            </a:r>
            <a:br>
              <a:rPr lang="en-GB" sz="3600" dirty="0">
                <a:solidFill>
                  <a:sysClr val="windowText" lastClr="000000"/>
                </a:solidFill>
                <a:latin typeface="SassoonPrimaryInfant" pitchFamily="2" charset="0"/>
                <a:cs typeface="Arial" charset="0"/>
              </a:rPr>
            </a:br>
            <a:r>
              <a:rPr lang="en-GB" sz="3600" dirty="0">
                <a:solidFill>
                  <a:sysClr val="windowText" lastClr="000000"/>
                </a:solidFill>
                <a:latin typeface="SassoonPrimaryInfant" pitchFamily="2" charset="0"/>
                <a:cs typeface="Arial" charset="0"/>
              </a:rPr>
              <a:t>A Christmas Carol – Charles D</a:t>
            </a:r>
            <a:r>
              <a:rPr lang="en-GB" sz="4000" dirty="0">
                <a:solidFill>
                  <a:sysClr val="windowText" lastClr="000000"/>
                </a:solidFill>
                <a:latin typeface="SassoonPrimaryInfant" pitchFamily="2" charset="0"/>
                <a:cs typeface="Arial" charset="0"/>
              </a:rPr>
              <a:t>ickens</a:t>
            </a:r>
            <a:br>
              <a:rPr lang="en-GB" sz="4000" dirty="0">
                <a:solidFill>
                  <a:sysClr val="windowText" lastClr="000000"/>
                </a:solidFill>
                <a:latin typeface="SassoonPrimaryInfant" pitchFamily="2" charset="0"/>
                <a:cs typeface="Arial" charset="0"/>
              </a:rPr>
            </a:b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0035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85720" y="1785926"/>
            <a:ext cx="8569325" cy="231457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GCSE Science</a:t>
            </a:r>
          </a:p>
        </p:txBody>
      </p:sp>
    </p:spTree>
    <p:extLst>
      <p:ext uri="{BB962C8B-B14F-4D97-AF65-F5344CB8AC3E}">
        <p14:creationId xmlns:p14="http://schemas.microsoft.com/office/powerpoint/2010/main" val="371354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txBody>
          <a:bodyPr/>
          <a:lstStyle/>
          <a:p>
            <a:r>
              <a:rPr lang="en-GB" sz="3600" u="sng" dirty="0" err="1" smtClean="0"/>
              <a:t>Yr</a:t>
            </a:r>
            <a:r>
              <a:rPr lang="en-GB" sz="3600" u="sng" dirty="0" smtClean="0"/>
              <a:t> 11 Science Pathways</a:t>
            </a:r>
            <a:r>
              <a:rPr lang="en-GB" sz="3600" u="sng" dirty="0"/>
              <a:t/>
            </a:r>
            <a:br>
              <a:rPr lang="en-GB" sz="3600" u="sng" dirty="0"/>
            </a:br>
            <a:r>
              <a:rPr lang="en-GB" sz="3600" u="sng" dirty="0" smtClean="0"/>
              <a:t>OCR Gateway</a:t>
            </a:r>
            <a:endParaRPr lang="en-GB" sz="36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2636912"/>
            <a:ext cx="7715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 GCSE Science B &amp; Additional Science B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Triple Science</a:t>
            </a:r>
          </a:p>
          <a:p>
            <a:pPr lvl="1"/>
            <a:r>
              <a:rPr lang="en-GB" sz="2800" dirty="0" smtClean="0"/>
              <a:t>- Biology</a:t>
            </a:r>
          </a:p>
          <a:p>
            <a:pPr lvl="1"/>
            <a:r>
              <a:rPr lang="en-GB" sz="2800" dirty="0" smtClean="0"/>
              <a:t>- Chemistry</a:t>
            </a:r>
          </a:p>
          <a:p>
            <a:pPr lvl="1"/>
            <a:r>
              <a:rPr lang="en-GB" sz="2800" dirty="0" smtClean="0"/>
              <a:t>- Physics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301208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All exams are taken at the end of year 11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4897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000240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	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07257" y="1628800"/>
            <a:ext cx="6929486" cy="4325402"/>
            <a:chOff x="1107257" y="1857364"/>
            <a:chExt cx="6929486" cy="432540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 l="28001" t="30273" r="25878" b="13086"/>
            <a:stretch>
              <a:fillRect/>
            </a:stretch>
          </p:blipFill>
          <p:spPr bwMode="auto">
            <a:xfrm>
              <a:off x="1107257" y="1857364"/>
              <a:ext cx="6929486" cy="4325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259632" y="2420888"/>
              <a:ext cx="1872208" cy="6771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sz="1000" b="1" dirty="0" smtClean="0"/>
            </a:p>
            <a:p>
              <a:pPr algn="ctr"/>
              <a:r>
                <a:rPr lang="en-GB" sz="1000" b="1" dirty="0" smtClean="0"/>
                <a:t>Paper 1</a:t>
              </a:r>
            </a:p>
            <a:p>
              <a:endParaRPr lang="en-GB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49029" y="3681511"/>
              <a:ext cx="1872208" cy="6771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sz="1000" b="1" dirty="0" smtClean="0"/>
            </a:p>
            <a:p>
              <a:pPr algn="ctr"/>
              <a:r>
                <a:rPr lang="en-GB" sz="1000" b="1" dirty="0" smtClean="0"/>
                <a:t>Paper 2</a:t>
              </a:r>
            </a:p>
            <a:p>
              <a:endParaRPr lang="en-GB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75496" y="5013176"/>
              <a:ext cx="1872208" cy="6771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sz="1000" b="1" dirty="0" smtClean="0"/>
            </a:p>
            <a:p>
              <a:pPr algn="ctr"/>
              <a:r>
                <a:rPr lang="en-GB" sz="1000" b="1" dirty="0" smtClean="0"/>
                <a:t>Controlled Assessment</a:t>
              </a:r>
            </a:p>
            <a:p>
              <a:endParaRPr lang="en-GB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63393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txBody>
          <a:bodyPr/>
          <a:lstStyle/>
          <a:p>
            <a:r>
              <a:rPr lang="en-GB" sz="3600" u="sng" dirty="0" err="1" smtClean="0"/>
              <a:t>Yr</a:t>
            </a:r>
            <a:r>
              <a:rPr lang="en-GB" sz="3600" u="sng" dirty="0" smtClean="0"/>
              <a:t> 10 GCSE Science Pathways- AQA</a:t>
            </a:r>
            <a:endParaRPr lang="en-GB" sz="36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2492896"/>
            <a:ext cx="7715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 Combined Science: Trilogy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Triple Science</a:t>
            </a:r>
          </a:p>
          <a:p>
            <a:pPr lvl="1"/>
            <a:r>
              <a:rPr lang="en-GB" sz="2800" dirty="0" smtClean="0"/>
              <a:t>- Biology</a:t>
            </a:r>
          </a:p>
          <a:p>
            <a:pPr lvl="1"/>
            <a:r>
              <a:rPr lang="en-GB" sz="2800" dirty="0" smtClean="0"/>
              <a:t>- Chemistry</a:t>
            </a:r>
          </a:p>
          <a:p>
            <a:pPr lvl="1"/>
            <a:r>
              <a:rPr lang="en-GB" sz="2800" dirty="0" smtClean="0"/>
              <a:t>- Physics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157192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All exams are taken at the end of year 11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7727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47256" y="764704"/>
            <a:ext cx="4629200" cy="1143000"/>
          </a:xfrm>
        </p:spPr>
        <p:txBody>
          <a:bodyPr/>
          <a:lstStyle/>
          <a:p>
            <a:r>
              <a:rPr lang="en-GB" dirty="0" smtClean="0"/>
              <a:t>Combined Science: Trilogy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206084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Assessments</a:t>
            </a:r>
          </a:p>
          <a:p>
            <a:r>
              <a:rPr lang="en-GB" dirty="0"/>
              <a:t>There are six papers: two biology, two chemistry and two physics. Each of the papers will assess knowledge and understanding from distinct topic areas.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9" t="53716" r="33530" b="23142"/>
          <a:stretch/>
        </p:blipFill>
        <p:spPr bwMode="auto">
          <a:xfrm>
            <a:off x="531980" y="3284984"/>
            <a:ext cx="4664001" cy="241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3467544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There are 21 required practical investigations that students have to complete  throughout the course- these are spread through the 3 disciplines.  </a:t>
            </a:r>
          </a:p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A short section of the exam will focus on the skills  &amp; understanding  from these investigations.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47256" y="764704"/>
            <a:ext cx="4629200" cy="1143000"/>
          </a:xfrm>
        </p:spPr>
        <p:txBody>
          <a:bodyPr/>
          <a:lstStyle/>
          <a:p>
            <a:r>
              <a:rPr lang="en-GB" dirty="0" smtClean="0"/>
              <a:t>Biology, Chemistry &amp; Physics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206084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Assessments</a:t>
            </a:r>
          </a:p>
          <a:p>
            <a:r>
              <a:rPr lang="en-GB" dirty="0" smtClean="0"/>
              <a:t>For each GCSE within the Triple Science Pathway there will be 2 written exam papers. Each </a:t>
            </a:r>
            <a:r>
              <a:rPr lang="en-GB" dirty="0"/>
              <a:t>of the papers will assess knowledge and understanding from distinct topic areas.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8184" y="3772879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Required Practical Investigations</a:t>
            </a:r>
          </a:p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Biology =  10</a:t>
            </a:r>
          </a:p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Chemistry =  8</a:t>
            </a:r>
          </a:p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Physics =   8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9552" y="3318404"/>
            <a:ext cx="5544616" cy="2414852"/>
            <a:chOff x="539552" y="3318404"/>
            <a:chExt cx="4700940" cy="169839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88" t="54899" r="20185" b="42165"/>
            <a:stretch/>
          </p:blipFill>
          <p:spPr bwMode="auto">
            <a:xfrm>
              <a:off x="539552" y="3318404"/>
              <a:ext cx="4700940" cy="28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88" t="63970" r="20185" b="22090"/>
            <a:stretch/>
          </p:blipFill>
          <p:spPr bwMode="auto">
            <a:xfrm>
              <a:off x="539552" y="3641139"/>
              <a:ext cx="4700940" cy="137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17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Equipment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2071678"/>
            <a:ext cx="67866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For each exam pupils should have:</a:t>
            </a:r>
          </a:p>
          <a:p>
            <a:pPr>
              <a:buFontTx/>
              <a:buChar char="-"/>
            </a:pPr>
            <a:r>
              <a:rPr lang="en-GB" sz="2800" dirty="0" smtClean="0"/>
              <a:t> Black Pen</a:t>
            </a:r>
          </a:p>
          <a:p>
            <a:pPr>
              <a:buFontTx/>
              <a:buChar char="-"/>
            </a:pPr>
            <a:r>
              <a:rPr lang="en-GB" sz="2800" dirty="0" smtClean="0"/>
              <a:t> Pencil</a:t>
            </a:r>
          </a:p>
          <a:p>
            <a:pPr>
              <a:buFontTx/>
              <a:buChar char="-"/>
            </a:pPr>
            <a:r>
              <a:rPr lang="en-GB" sz="2800" dirty="0" smtClean="0"/>
              <a:t> Ruler</a:t>
            </a:r>
          </a:p>
          <a:p>
            <a:pPr>
              <a:buFontTx/>
              <a:buChar char="-"/>
            </a:pPr>
            <a:r>
              <a:rPr lang="en-GB" sz="2800" dirty="0" smtClean="0"/>
              <a:t> Scientific calculator</a:t>
            </a:r>
          </a:p>
          <a:p>
            <a:pPr>
              <a:buFontTx/>
              <a:buChar char="-"/>
            </a:pPr>
            <a:endParaRPr lang="en-GB" sz="2800" dirty="0"/>
          </a:p>
          <a:p>
            <a:r>
              <a:rPr lang="en-GB" sz="2800" dirty="0" smtClean="0"/>
              <a:t>Revision guides for AQA Science will be available to order through </a:t>
            </a:r>
            <a:r>
              <a:rPr lang="en-GB" sz="2800" dirty="0" err="1" smtClean="0"/>
              <a:t>Parentpay</a:t>
            </a:r>
            <a:r>
              <a:rPr lang="en-GB" sz="2800" dirty="0" smtClean="0"/>
              <a:t> from Oct 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057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6291" y="1700808"/>
            <a:ext cx="6290704" cy="43136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87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/>
          <a:lstStyle/>
          <a:p>
            <a:r>
              <a:rPr lang="en-GB" dirty="0" smtClean="0"/>
              <a:t>Revision Techniques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1928802"/>
            <a:ext cx="71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 Science the revision techniques we use are:</a:t>
            </a:r>
          </a:p>
          <a:p>
            <a:r>
              <a:rPr lang="en-GB" sz="2800" dirty="0" smtClean="0"/>
              <a:t>	- Topic specific revision lessons		- 	- Revision Guides</a:t>
            </a:r>
          </a:p>
          <a:p>
            <a:r>
              <a:rPr lang="en-GB" sz="2800" dirty="0" smtClean="0"/>
              <a:t>	- Practice exam question workbooks</a:t>
            </a:r>
          </a:p>
          <a:p>
            <a:r>
              <a:rPr lang="en-GB" sz="2800" dirty="0" smtClean="0"/>
              <a:t>	- Past Exam papers</a:t>
            </a:r>
          </a:p>
          <a:p>
            <a:r>
              <a:rPr lang="en-GB" sz="2800" dirty="0" smtClean="0"/>
              <a:t>	- Extended answer question practice</a:t>
            </a:r>
          </a:p>
          <a:p>
            <a:r>
              <a:rPr lang="en-GB" sz="2800" dirty="0" smtClean="0"/>
              <a:t>	- IPAD revision apps</a:t>
            </a:r>
          </a:p>
          <a:p>
            <a:r>
              <a:rPr lang="en-GB" sz="2800" dirty="0" smtClean="0"/>
              <a:t>	- </a:t>
            </a:r>
            <a:r>
              <a:rPr lang="en-GB" sz="2800" dirty="0" err="1" smtClean="0"/>
              <a:t>Mindmapping</a:t>
            </a:r>
            <a:endParaRPr lang="en-GB" sz="2800" dirty="0" smtClean="0"/>
          </a:p>
          <a:p>
            <a:r>
              <a:rPr lang="en-GB" sz="2800" dirty="0" smtClean="0"/>
              <a:t>	- Institute of Physics revision classes.</a:t>
            </a:r>
          </a:p>
        </p:txBody>
      </p:sp>
    </p:spTree>
    <p:extLst>
      <p:ext uri="{BB962C8B-B14F-4D97-AF65-F5344CB8AC3E}">
        <p14:creationId xmlns:p14="http://schemas.microsoft.com/office/powerpoint/2010/main" val="406022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Websites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1857364"/>
            <a:ext cx="73581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BBC </a:t>
            </a:r>
            <a:r>
              <a:rPr lang="en-GB" sz="2000" dirty="0" err="1" smtClean="0"/>
              <a:t>Bitesize</a:t>
            </a:r>
            <a:r>
              <a:rPr lang="en-GB" sz="2000" dirty="0" smtClean="0"/>
              <a:t> </a:t>
            </a:r>
          </a:p>
          <a:p>
            <a:r>
              <a:rPr lang="en-GB" sz="2000" dirty="0" smtClean="0">
                <a:hlinkClick r:id="rId2"/>
              </a:rPr>
              <a:t>www.bbc.co.uk/bitesize/gcse/science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err="1" smtClean="0"/>
              <a:t>MyGCSEscience</a:t>
            </a:r>
            <a:r>
              <a:rPr lang="en-GB" sz="2000" dirty="0" smtClean="0"/>
              <a:t> (</a:t>
            </a:r>
            <a:r>
              <a:rPr lang="en-GB" sz="2000" dirty="0" err="1" smtClean="0"/>
              <a:t>Youtube</a:t>
            </a:r>
            <a:r>
              <a:rPr lang="en-GB" sz="2000" dirty="0" smtClean="0"/>
              <a:t> tutorials) </a:t>
            </a:r>
          </a:p>
          <a:p>
            <a:r>
              <a:rPr lang="en-GB" sz="2000" dirty="0" smtClean="0">
                <a:hlinkClick r:id="rId3"/>
              </a:rPr>
              <a:t>https://www.youtube.com/user/myGCSEscience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Physics revision</a:t>
            </a:r>
          </a:p>
          <a:p>
            <a:r>
              <a:rPr lang="en-GB" sz="2000" dirty="0" smtClean="0">
                <a:hlinkClick r:id="rId4"/>
              </a:rPr>
              <a:t>http://www.darvill.clara.net/myon.htm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Science revision</a:t>
            </a:r>
          </a:p>
          <a:p>
            <a:r>
              <a:rPr lang="en-GB" sz="2000" dirty="0" smtClean="0">
                <a:hlinkClick r:id="rId5"/>
              </a:rPr>
              <a:t>http://www.s-cool.co.uk/gcse</a:t>
            </a: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2160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4422"/>
            <a:ext cx="8229600" cy="1143000"/>
          </a:xfrm>
        </p:spPr>
        <p:txBody>
          <a:bodyPr/>
          <a:lstStyle/>
          <a:p>
            <a:r>
              <a:rPr lang="en-GB" sz="3600" dirty="0" smtClean="0"/>
              <a:t>Useful Apps</a:t>
            </a:r>
            <a:endParaRPr lang="en-GB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2079" t="28320" r="34114" b="28711"/>
          <a:stretch>
            <a:fillRect/>
          </a:stretch>
        </p:blipFill>
        <p:spPr bwMode="auto">
          <a:xfrm>
            <a:off x="928662" y="3000372"/>
            <a:ext cx="70009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57224" y="2214554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CGP Test and Learn App-  Apple and </a:t>
            </a:r>
            <a:r>
              <a:rPr lang="en-GB" dirty="0" err="1" smtClean="0"/>
              <a:t>Andriod</a:t>
            </a:r>
            <a:r>
              <a:rPr lang="en-GB" dirty="0" smtClean="0"/>
              <a:t>  £1.49 each</a:t>
            </a:r>
          </a:p>
          <a:p>
            <a:r>
              <a:rPr lang="en-GB" dirty="0" smtClean="0"/>
              <a:t>Available through the CGP website- cgpbooks.co.uk/apps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64824" t="29492" r="6076" b="18750"/>
          <a:stretch>
            <a:fillRect/>
          </a:stretch>
        </p:blipFill>
        <p:spPr bwMode="auto">
          <a:xfrm>
            <a:off x="6500826" y="1000108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884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484784"/>
            <a:ext cx="6643981" cy="44005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3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Examination Results and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Successes 2016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250401" cy="456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32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Outstanding Progress Target (OPT)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: Home and School partnership working towards outstanding progress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2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 year key stage 4</a:t>
            </a:r>
          </a:p>
          <a:p>
            <a:r>
              <a:rPr lang="en-GB" dirty="0" smtClean="0"/>
              <a:t>Numbers rather than grades, national initiative</a:t>
            </a:r>
          </a:p>
          <a:p>
            <a:r>
              <a:rPr lang="en-GB" dirty="0" smtClean="0"/>
              <a:t>Year 11- grades, with numbers in English and Maths</a:t>
            </a:r>
          </a:p>
          <a:p>
            <a:r>
              <a:rPr lang="en-GB" dirty="0" smtClean="0"/>
              <a:t>Years 10 and 9 – a number</a:t>
            </a:r>
          </a:p>
          <a:p>
            <a:r>
              <a:rPr lang="en-GB" dirty="0" smtClean="0"/>
              <a:t>9 highest grade</a:t>
            </a:r>
          </a:p>
          <a:p>
            <a:r>
              <a:rPr lang="en-GB" dirty="0" smtClean="0"/>
              <a:t>Not to be confused with levels.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64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200"/>
            <a:ext cx="6994795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416" y="1340768"/>
            <a:ext cx="6408936" cy="491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1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master slide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master slide 2015</Template>
  <TotalTime>606</TotalTime>
  <Words>730</Words>
  <Application>Microsoft Office PowerPoint</Application>
  <PresentationFormat>On-screen Show (4:3)</PresentationFormat>
  <Paragraphs>154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Powerpoint master slide 2015</vt:lpstr>
      <vt:lpstr> Welcome to Key Stage Four</vt:lpstr>
      <vt:lpstr>PowerPoint Presentation</vt:lpstr>
      <vt:lpstr>PowerPoint Presentation</vt:lpstr>
      <vt:lpstr>PowerPoint Presentation</vt:lpstr>
      <vt:lpstr>Examination Results and Successes 2016</vt:lpstr>
      <vt:lpstr>Outstanding Progress Target (OPT)</vt:lpstr>
      <vt:lpstr>Changes</vt:lpstr>
      <vt:lpstr>PowerPoint Presentation</vt:lpstr>
      <vt:lpstr>PowerPoint Presentation</vt:lpstr>
      <vt:lpstr>PowerPoint Presentation</vt:lpstr>
      <vt:lpstr>How can you support your child’s achievement and progress?</vt:lpstr>
      <vt:lpstr>How can you support your child’s achievement and progress?</vt:lpstr>
      <vt:lpstr>GCSE Maths</vt:lpstr>
      <vt:lpstr>Changes to the Maths GCSE</vt:lpstr>
      <vt:lpstr>Subject content</vt:lpstr>
      <vt:lpstr>Assessments</vt:lpstr>
      <vt:lpstr>Equipment</vt:lpstr>
      <vt:lpstr>Useful Websites</vt:lpstr>
      <vt:lpstr>GCSE English Language and Literature Overview  </vt:lpstr>
      <vt:lpstr>English Language 100% exam  Two components to the exam. Each component is split into section A and section B.   Component 1 (1 hour 45 minutes exam) 20th Century Literature Reading Study and Creative Prose Writing – 40%.  Component 2 (2 hours exam) 19th and 21st Century Non-Fiction Reading Study and Transactional/Persuasive Writing – 60%. </vt:lpstr>
      <vt:lpstr>English Literature 100% exam  Two components to the exam.  Component 1 (2 hours exam) Shakespeare and Poetry – 40%.  Component 2 (2 hours and 30 minutes exam) Post 1914 Prose/Drama, 19th Century Prose and Unseen Poetry – 60%.  </vt:lpstr>
      <vt:lpstr>GCSE English Literature Texts  Romeo and Juliet – William Shakespeare  Blood Brothers – Willy Russell  A Christmas Carol – Charles Dickens </vt:lpstr>
      <vt:lpstr>GCSE Science</vt:lpstr>
      <vt:lpstr>Yr 11 Science Pathways OCR Gateway</vt:lpstr>
      <vt:lpstr>PowerPoint Presentation</vt:lpstr>
      <vt:lpstr>Yr 10 GCSE Science Pathways- AQA</vt:lpstr>
      <vt:lpstr>Combined Science: Trilogy</vt:lpstr>
      <vt:lpstr>Biology, Chemistry &amp; Physics</vt:lpstr>
      <vt:lpstr>Equipment</vt:lpstr>
      <vt:lpstr>Revision Techniques</vt:lpstr>
      <vt:lpstr>Useful Websites</vt:lpstr>
      <vt:lpstr>Useful Apps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G White</dc:creator>
  <cp:lastModifiedBy>Mr A Ward</cp:lastModifiedBy>
  <cp:revision>41</cp:revision>
  <cp:lastPrinted>2015-08-28T11:02:25Z</cp:lastPrinted>
  <dcterms:created xsi:type="dcterms:W3CDTF">2015-08-28T08:39:56Z</dcterms:created>
  <dcterms:modified xsi:type="dcterms:W3CDTF">2016-09-28T11:18:24Z</dcterms:modified>
</cp:coreProperties>
</file>